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68" r:id="rId5"/>
    <p:sldId id="267" r:id="rId6"/>
    <p:sldId id="266" r:id="rId7"/>
    <p:sldId id="265" r:id="rId8"/>
    <p:sldId id="264" r:id="rId9"/>
    <p:sldId id="273" r:id="rId10"/>
    <p:sldId id="271" r:id="rId11"/>
    <p:sldId id="270" r:id="rId12"/>
    <p:sldId id="274" r:id="rId13"/>
    <p:sldId id="275" r:id="rId14"/>
    <p:sldId id="276" r:id="rId15"/>
    <p:sldId id="277" r:id="rId16"/>
    <p:sldId id="278" r:id="rId17"/>
    <p:sldId id="279" r:id="rId18"/>
    <p:sldId id="281" r:id="rId19"/>
    <p:sldId id="282" r:id="rId20"/>
    <p:sldId id="283" r:id="rId21"/>
    <p:sldId id="285" r:id="rId22"/>
    <p:sldId id="28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1E42"/>
    <a:srgbClr val="E4E1DE"/>
    <a:srgbClr val="E0DCD7"/>
    <a:srgbClr val="B82447"/>
    <a:srgbClr val="F8DAE8"/>
    <a:srgbClr val="E4E3DE"/>
    <a:srgbClr val="E8E6E3"/>
    <a:srgbClr val="E9E7E4"/>
    <a:srgbClr val="EBE9E5"/>
    <a:srgbClr val="EBE9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rednji slog 2 – poudarek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Temni slog 2 – poudarek 5/poudarek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Svetel slog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85490" autoAdjust="0"/>
  </p:normalViewPr>
  <p:slideViewPr>
    <p:cSldViewPr snapToGrid="0">
      <p:cViewPr varScale="1">
        <p:scale>
          <a:sx n="62" d="100"/>
          <a:sy n="62" d="100"/>
        </p:scale>
        <p:origin x="10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glav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l-SI"/>
          </a:p>
        </p:txBody>
      </p:sp>
      <p:sp>
        <p:nvSpPr>
          <p:cNvPr id="3" name="Označba mesta datum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59BAA-5CE8-494F-A952-D4C09809CC03}" type="datetimeFigureOut">
              <a:rPr lang="sl-SI" smtClean="0"/>
              <a:t>16. 04. 2022</a:t>
            </a:fld>
            <a:endParaRPr lang="sl-SI"/>
          </a:p>
        </p:txBody>
      </p:sp>
      <p:sp>
        <p:nvSpPr>
          <p:cNvPr id="4" name="Označba mesta stranske slik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l-SI"/>
          </a:p>
        </p:txBody>
      </p:sp>
      <p:sp>
        <p:nvSpPr>
          <p:cNvPr id="5" name="Označba mesta opomb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6" name="Označba mesta no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l-SI"/>
          </a:p>
        </p:txBody>
      </p:sp>
      <p:sp>
        <p:nvSpPr>
          <p:cNvPr id="7" name="Označba mesta številke diapoz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569C5D-1967-415F-99C0-7E4F48710849}" type="slidenum">
              <a:rPr lang="sl-SI" smtClean="0"/>
              <a:t>‹#›</a:t>
            </a:fld>
            <a:endParaRPr lang="sl-SI"/>
          </a:p>
        </p:txBody>
      </p:sp>
    </p:spTree>
    <p:extLst>
      <p:ext uri="{BB962C8B-B14F-4D97-AF65-F5344CB8AC3E}">
        <p14:creationId xmlns:p14="http://schemas.microsoft.com/office/powerpoint/2010/main" val="3290860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Problem najboljše izbire. Je za srednješolce, ma vsebuje mal težje elemente </a:t>
            </a:r>
            <a:r>
              <a:rPr lang="sl-SI" dirty="0" err="1"/>
              <a:t>sr.verjetnosti</a:t>
            </a:r>
            <a:r>
              <a:rPr lang="sl-SI" dirty="0"/>
              <a:t> …</a:t>
            </a:r>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1</a:t>
            </a:fld>
            <a:endParaRPr lang="sl-SI"/>
          </a:p>
        </p:txBody>
      </p:sp>
    </p:spTree>
    <p:extLst>
      <p:ext uri="{BB962C8B-B14F-4D97-AF65-F5344CB8AC3E}">
        <p14:creationId xmlns:p14="http://schemas.microsoft.com/office/powerpoint/2010/main" val="3747402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lahko sklepamo, da vzorec predstavlja približno prvo tretjino stanovanj, največja verjetnost pa se prav tako giba med 30–40%</a:t>
            </a:r>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16</a:t>
            </a:fld>
            <a:endParaRPr lang="sl-SI"/>
          </a:p>
        </p:txBody>
      </p:sp>
    </p:spTree>
    <p:extLst>
      <p:ext uri="{BB962C8B-B14F-4D97-AF65-F5344CB8AC3E}">
        <p14:creationId xmlns:p14="http://schemas.microsoft.com/office/powerpoint/2010/main" val="170361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Na tablo nariši graf!!! Tudi izpelješ lahko kar na tablo ….</a:t>
            </a:r>
          </a:p>
          <a:p>
            <a:endParaRPr lang="sl-SI" dirty="0"/>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19</a:t>
            </a:fld>
            <a:endParaRPr lang="sl-SI"/>
          </a:p>
        </p:txBody>
      </p:sp>
    </p:spTree>
    <p:extLst>
      <p:ext uri="{BB962C8B-B14F-4D97-AF65-F5344CB8AC3E}">
        <p14:creationId xmlns:p14="http://schemas.microsoft.com/office/powerpoint/2010/main" val="373092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l-SI" sz="1200" i="1" kern="1200" dirty="0">
                <a:solidFill>
                  <a:schemeClr val="tx1"/>
                </a:solidFill>
                <a:effectLst/>
                <a:latin typeface="+mn-lt"/>
                <a:ea typeface="+mn-ea"/>
                <a:cs typeface="+mn-cs"/>
              </a:rPr>
              <a:t>Pokažeš vse hiše naenkrat in si pogledate seznam izbranih. So zadeli? Je njihova izbira njihova najboljša? Kako bi si lahko zagotovili, da bi si pri takih pogojih izbrali najboljše stanovanje??</a:t>
            </a:r>
            <a:endParaRPr lang="sl-SI" sz="1200" kern="1200" dirty="0">
              <a:solidFill>
                <a:schemeClr val="tx1"/>
              </a:solidFill>
              <a:effectLst/>
              <a:latin typeface="+mn-lt"/>
              <a:ea typeface="+mn-ea"/>
              <a:cs typeface="+mn-cs"/>
            </a:endParaRPr>
          </a:p>
          <a:p>
            <a:endParaRPr lang="sl-SI" dirty="0"/>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21</a:t>
            </a:fld>
            <a:endParaRPr lang="sl-SI"/>
          </a:p>
        </p:txBody>
      </p:sp>
    </p:spTree>
    <p:extLst>
      <p:ext uri="{BB962C8B-B14F-4D97-AF65-F5344CB8AC3E}">
        <p14:creationId xmlns:p14="http://schemas.microsoft.com/office/powerpoint/2010/main" val="3685216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sz="1200" i="1" kern="1200" dirty="0">
                <a:solidFill>
                  <a:schemeClr val="tx1"/>
                </a:solidFill>
                <a:effectLst/>
                <a:latin typeface="+mn-lt"/>
                <a:ea typeface="+mn-ea"/>
                <a:cs typeface="+mn-cs"/>
              </a:rPr>
              <a:t>Predstavljajte si, da kupujete novo kuhinjo, v ponudbi pa jih imate 6, ki jih niste še nikoli videli. Sedaj boste na zaslonu videli po eno sliko </a:t>
            </a:r>
            <a:r>
              <a:rPr lang="sl-SI" sz="1200" i="1" kern="1200" dirty="0" err="1">
                <a:solidFill>
                  <a:schemeClr val="tx1"/>
                </a:solidFill>
                <a:effectLst/>
                <a:latin typeface="+mn-lt"/>
                <a:ea typeface="+mn-ea"/>
                <a:cs typeface="+mn-cs"/>
              </a:rPr>
              <a:t>vsakege</a:t>
            </a:r>
            <a:r>
              <a:rPr lang="sl-SI" sz="1200" i="1" kern="1200" dirty="0">
                <a:solidFill>
                  <a:schemeClr val="tx1"/>
                </a:solidFill>
                <a:effectLst/>
                <a:latin typeface="+mn-lt"/>
                <a:ea typeface="+mn-ea"/>
                <a:cs typeface="+mn-cs"/>
              </a:rPr>
              <a:t> kuhinje in vaša naloga je, da si izberete tisto, ki se vam zdi najboljša, po vašem okusu. AMPAK imamo eno pravilo – odločiti se morate takoj po ogledu slike oz. preden pokažem naslednjo sliko. Na primer jaz si pogledam 1. sliko, mi ni </a:t>
            </a:r>
            <a:r>
              <a:rPr lang="sl-SI" sz="1200" i="1" kern="1200" dirty="0" err="1">
                <a:solidFill>
                  <a:schemeClr val="tx1"/>
                </a:solidFill>
                <a:effectLst/>
                <a:latin typeface="+mn-lt"/>
                <a:ea typeface="+mn-ea"/>
                <a:cs typeface="+mn-cs"/>
              </a:rPr>
              <a:t>tolk</a:t>
            </a:r>
            <a:r>
              <a:rPr lang="sl-SI" sz="1200" i="1" kern="1200" dirty="0">
                <a:solidFill>
                  <a:schemeClr val="tx1"/>
                </a:solidFill>
                <a:effectLst/>
                <a:latin typeface="+mn-lt"/>
                <a:ea typeface="+mn-ea"/>
                <a:cs typeface="+mn-cs"/>
              </a:rPr>
              <a:t> všeč, pa 2. sliko, ki tudi ni neki </a:t>
            </a:r>
            <a:r>
              <a:rPr lang="sl-SI" sz="1200" i="1" kern="1200" dirty="0" err="1">
                <a:solidFill>
                  <a:schemeClr val="tx1"/>
                </a:solidFill>
                <a:effectLst/>
                <a:latin typeface="+mn-lt"/>
                <a:ea typeface="+mn-ea"/>
                <a:cs typeface="+mn-cs"/>
              </a:rPr>
              <a:t>kul</a:t>
            </a:r>
            <a:r>
              <a:rPr lang="sl-SI" sz="1200" i="1" kern="1200" dirty="0">
                <a:solidFill>
                  <a:schemeClr val="tx1"/>
                </a:solidFill>
                <a:effectLst/>
                <a:latin typeface="+mn-lt"/>
                <a:ea typeface="+mn-ea"/>
                <a:cs typeface="+mn-cs"/>
              </a:rPr>
              <a:t>, 3. je že mal boljša, sam ni še to to, 4. pa se zdi kar spodobna in si izberem četrto. Takrat se ustavim in kuhinj iz slik, ki sledijo četrti, si ne morem izbrati. Če mi nobena kuhinja iz slik 1 do 5 ni všeč oz. ne izberem nobene izmed njih, si bom morala izbrati zadnjo, šesto kuhinjo, pa če je </a:t>
            </a:r>
            <a:r>
              <a:rPr lang="sl-SI" sz="1200" i="1" kern="1200" dirty="0" err="1">
                <a:solidFill>
                  <a:schemeClr val="tx1"/>
                </a:solidFill>
                <a:effectLst/>
                <a:latin typeface="+mn-lt"/>
                <a:ea typeface="+mn-ea"/>
                <a:cs typeface="+mn-cs"/>
              </a:rPr>
              <a:t>kul</a:t>
            </a:r>
            <a:r>
              <a:rPr lang="sl-SI" sz="1200" i="1" kern="1200" dirty="0">
                <a:solidFill>
                  <a:schemeClr val="tx1"/>
                </a:solidFill>
                <a:effectLst/>
                <a:latin typeface="+mn-lt"/>
                <a:ea typeface="+mn-ea"/>
                <a:cs typeface="+mn-cs"/>
              </a:rPr>
              <a:t> </a:t>
            </a:r>
            <a:r>
              <a:rPr lang="sl-SI" sz="1200" i="1" kern="1200" dirty="0" err="1">
                <a:solidFill>
                  <a:schemeClr val="tx1"/>
                </a:solidFill>
                <a:effectLst/>
                <a:latin typeface="+mn-lt"/>
                <a:ea typeface="+mn-ea"/>
                <a:cs typeface="+mn-cs"/>
              </a:rPr>
              <a:t>al</a:t>
            </a:r>
            <a:r>
              <a:rPr lang="sl-SI" sz="1200" i="1" kern="1200" dirty="0">
                <a:solidFill>
                  <a:schemeClr val="tx1"/>
                </a:solidFill>
                <a:effectLst/>
                <a:latin typeface="+mn-lt"/>
                <a:ea typeface="+mn-ea"/>
                <a:cs typeface="+mn-cs"/>
              </a:rPr>
              <a:t> ne, druge ponudbe pač nimam. Bistvo je, da si ne morem izbrati prejšnjih kuhinj, ker jih je mogoče nekdo medtem že kupil, ampak samo trenutno, ki si ga ogledujem, ali pa naslednja, ki si jih še nisem ogledala. Sedaj bom pokazala vsako sliko posebej in pri vsaki bomo zapisali (TABELA NA TABLI!!), ali bi si kdo izbral kuhinjo na sliki. (pišeš na tablo črtice izbranih kuhinj zraven št. slike)</a:t>
            </a:r>
            <a:endParaRPr lang="sl-SI" dirty="0"/>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2</a:t>
            </a:fld>
            <a:endParaRPr lang="sl-SI"/>
          </a:p>
        </p:txBody>
      </p:sp>
    </p:spTree>
    <p:extLst>
      <p:ext uri="{BB962C8B-B14F-4D97-AF65-F5344CB8AC3E}">
        <p14:creationId xmlns:p14="http://schemas.microsoft.com/office/powerpoint/2010/main" val="2043268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l-SI" sz="1200" i="1" kern="1200" dirty="0">
                <a:solidFill>
                  <a:schemeClr val="tx1"/>
                </a:solidFill>
                <a:effectLst/>
                <a:latin typeface="+mn-lt"/>
                <a:ea typeface="+mn-ea"/>
                <a:cs typeface="+mn-cs"/>
              </a:rPr>
              <a:t>Pokažeš vse hiše naenkrat in si pogledate seznam izbranih. So zadeli? Je njihova izbira njihova najboljša? Kako bi si lahko zagotovili, da bi si pri takih pogojih izbrali najboljše stanovanje??</a:t>
            </a:r>
            <a:endParaRPr lang="sl-SI" sz="1200" kern="1200" dirty="0">
              <a:solidFill>
                <a:schemeClr val="tx1"/>
              </a:solidFill>
              <a:effectLst/>
              <a:latin typeface="+mn-lt"/>
              <a:ea typeface="+mn-ea"/>
              <a:cs typeface="+mn-cs"/>
            </a:endParaRPr>
          </a:p>
          <a:p>
            <a:endParaRPr lang="sl-SI" dirty="0"/>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9</a:t>
            </a:fld>
            <a:endParaRPr lang="sl-SI"/>
          </a:p>
        </p:txBody>
      </p:sp>
    </p:spTree>
    <p:extLst>
      <p:ext uri="{BB962C8B-B14F-4D97-AF65-F5344CB8AC3E}">
        <p14:creationId xmlns:p14="http://schemas.microsoft.com/office/powerpoint/2010/main" val="92155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l-SI" sz="1200" i="1" kern="1200" dirty="0">
                <a:solidFill>
                  <a:schemeClr val="tx1"/>
                </a:solidFill>
                <a:effectLst/>
                <a:latin typeface="+mn-lt"/>
                <a:ea typeface="+mn-ea"/>
                <a:cs typeface="+mn-cs"/>
              </a:rPr>
              <a:t>No, moj seminar z naslovom Nakup stanovanja se ukvarja prav s tem. Še enkrat formuliraj (okvirček), nato pa naš </a:t>
            </a:r>
            <a:r>
              <a:rPr lang="sl-SI" sz="1200" i="1" kern="1200" dirty="0" err="1">
                <a:solidFill>
                  <a:schemeClr val="tx1"/>
                </a:solidFill>
                <a:effectLst/>
                <a:latin typeface="+mn-lt"/>
                <a:ea typeface="+mn-ea"/>
                <a:cs typeface="+mn-cs"/>
              </a:rPr>
              <a:t>quest</a:t>
            </a:r>
            <a:r>
              <a:rPr lang="sl-SI" sz="1200" i="1" kern="1200" dirty="0">
                <a:solidFill>
                  <a:schemeClr val="tx1"/>
                </a:solidFill>
                <a:effectLst/>
                <a:latin typeface="+mn-lt"/>
                <a:ea typeface="+mn-ea"/>
                <a:cs typeface="+mn-cs"/>
              </a:rPr>
              <a:t>.</a:t>
            </a:r>
          </a:p>
          <a:p>
            <a:pPr marL="0" indent="0">
              <a:buNone/>
            </a:pPr>
            <a:r>
              <a:rPr lang="sl-SI" dirty="0"/>
              <a:t>Iščeš si novo stanovanje, izbiraš pa lahko med N različnimi, neznanimi stanovanji. </a:t>
            </a:r>
            <a:r>
              <a:rPr lang="sl-SI" dirty="0">
                <a:solidFill>
                  <a:srgbClr val="FF0000"/>
                </a:solidFill>
              </a:rPr>
              <a:t>Radi bi izbrali najboljše stanovanje.</a:t>
            </a:r>
            <a:r>
              <a:rPr lang="sl-SI" dirty="0"/>
              <a:t> Pred nakupom si stanovanja lahko ogledaš </a:t>
            </a:r>
            <a:r>
              <a:rPr lang="sl-SI" u="sng" dirty="0"/>
              <a:t>po eno naenkrat</a:t>
            </a:r>
            <a:r>
              <a:rPr lang="sl-SI" dirty="0"/>
              <a:t>. Po ogledu se moraš odločiti, ali to stanovanje kupiš ali ne. Prej ne smeš nadaljevati z ogledom.</a:t>
            </a:r>
          </a:p>
          <a:p>
            <a:pPr lvl="1"/>
            <a:r>
              <a:rPr lang="sl-SI" sz="2000" dirty="0"/>
              <a:t>Če ga </a:t>
            </a:r>
            <a:r>
              <a:rPr lang="sl-SI" sz="2000" b="1" dirty="0">
                <a:solidFill>
                  <a:srgbClr val="FF0000"/>
                </a:solidFill>
              </a:rPr>
              <a:t>kupiš</a:t>
            </a:r>
            <a:r>
              <a:rPr lang="sl-SI" sz="2000" dirty="0"/>
              <a:t>, se proces zaključi.</a:t>
            </a:r>
          </a:p>
          <a:p>
            <a:pPr lvl="1"/>
            <a:r>
              <a:rPr lang="sl-SI" sz="2000" dirty="0"/>
              <a:t>Če ga </a:t>
            </a:r>
            <a:r>
              <a:rPr lang="sl-SI" sz="2000" b="1" dirty="0">
                <a:solidFill>
                  <a:srgbClr val="FF0000"/>
                </a:solidFill>
              </a:rPr>
              <a:t>ne kupiš</a:t>
            </a:r>
            <a:r>
              <a:rPr lang="sl-SI" sz="2000" dirty="0"/>
              <a:t>, ponudbo tega stanovanja izgubiš (NI POTI NAZAJ).</a:t>
            </a:r>
          </a:p>
          <a:p>
            <a:pPr marL="0" marR="0" lvl="0" indent="0" algn="l" defTabSz="914400" rtl="0" eaLnBrk="1" fontAlgn="auto" latinLnBrk="0" hangingPunct="1">
              <a:lnSpc>
                <a:spcPct val="100000"/>
              </a:lnSpc>
              <a:spcBef>
                <a:spcPts val="0"/>
              </a:spcBef>
              <a:spcAft>
                <a:spcPts val="0"/>
              </a:spcAft>
              <a:buClrTx/>
              <a:buSzTx/>
              <a:buFontTx/>
              <a:buNone/>
              <a:tabLst/>
              <a:defRPr/>
            </a:pPr>
            <a:endParaRPr lang="sl-SI" dirty="0"/>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10</a:t>
            </a:fld>
            <a:endParaRPr lang="sl-SI"/>
          </a:p>
        </p:txBody>
      </p:sp>
    </p:spTree>
    <p:extLst>
      <p:ext uri="{BB962C8B-B14F-4D97-AF65-F5344CB8AC3E}">
        <p14:creationId xmlns:p14="http://schemas.microsoft.com/office/powerpoint/2010/main" val="2215388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sz="1200" kern="1200" dirty="0">
                <a:solidFill>
                  <a:schemeClr val="tx1"/>
                </a:solidFill>
                <a:effectLst/>
                <a:latin typeface="+mn-lt"/>
                <a:ea typeface="+mn-ea"/>
                <a:cs typeface="+mn-cs"/>
              </a:rPr>
              <a:t>Poglejmo si še nekaj drugih realnih primerov:)</a:t>
            </a:r>
          </a:p>
          <a:p>
            <a:pPr lvl="0"/>
            <a:r>
              <a:rPr lang="sl-SI" sz="1200" kern="1200" dirty="0">
                <a:solidFill>
                  <a:schemeClr val="tx1"/>
                </a:solidFill>
                <a:effectLst/>
                <a:latin typeface="+mn-lt"/>
                <a:ea typeface="+mn-ea"/>
                <a:cs typeface="+mn-cs"/>
              </a:rPr>
              <a:t>Izbira partnerja – ali se moj sedanji res moja sorodna duša ali tvegam in iščem naslednjega?</a:t>
            </a:r>
          </a:p>
          <a:p>
            <a:pPr lvl="0"/>
            <a:r>
              <a:rPr lang="sl-SI" sz="1200" kern="1200" dirty="0">
                <a:solidFill>
                  <a:schemeClr val="tx1"/>
                </a:solidFill>
                <a:effectLst/>
                <a:latin typeface="+mn-lt"/>
                <a:ea typeface="+mn-ea"/>
                <a:cs typeface="+mn-cs"/>
              </a:rPr>
              <a:t>Zaposlitev tajnika (iz tega tudi ime problema) – ali je trenutni kandidat primeren ali lahko dobim boljšega? Kaj pa če se nihče več ne prijavi na to mesto?</a:t>
            </a:r>
          </a:p>
          <a:p>
            <a:pPr lvl="0"/>
            <a:r>
              <a:rPr lang="sl-SI" sz="1200" kern="1200" dirty="0">
                <a:solidFill>
                  <a:schemeClr val="tx1"/>
                </a:solidFill>
                <a:effectLst/>
                <a:latin typeface="+mn-lt"/>
                <a:ea typeface="+mn-ea"/>
                <a:cs typeface="+mn-cs"/>
              </a:rPr>
              <a:t>Iskanje službe – ali naj to službo sprejmem ali naj iščem dalje?</a:t>
            </a:r>
          </a:p>
          <a:p>
            <a:pPr lvl="0"/>
            <a:r>
              <a:rPr lang="sl-SI" sz="1200" kern="1200" dirty="0">
                <a:solidFill>
                  <a:schemeClr val="tx1"/>
                </a:solidFill>
                <a:effectLst/>
                <a:latin typeface="+mn-lt"/>
                <a:ea typeface="+mn-ea"/>
                <a:cs typeface="+mn-cs"/>
              </a:rPr>
              <a:t>Sultan – ali je njena dota dovolj visoka ali bi imela naslednja višjo?</a:t>
            </a:r>
          </a:p>
          <a:p>
            <a:pPr lvl="0"/>
            <a:r>
              <a:rPr lang="sl-SI" sz="1200" kern="1200" dirty="0">
                <a:solidFill>
                  <a:schemeClr val="tx1"/>
                </a:solidFill>
                <a:effectLst/>
                <a:latin typeface="+mn-lt"/>
                <a:ea typeface="+mn-ea"/>
                <a:cs typeface="+mn-cs"/>
              </a:rPr>
              <a:t>Prodajanje hiše ali avta – ali naj sprejmem trenutno ponudbo ali upam, da dobim še kaj več?</a:t>
            </a:r>
          </a:p>
          <a:p>
            <a:pPr lvl="0"/>
            <a:r>
              <a:rPr lang="sl-SI" sz="1200" kern="1200" dirty="0">
                <a:solidFill>
                  <a:schemeClr val="tx1"/>
                </a:solidFill>
                <a:effectLst/>
                <a:latin typeface="+mn-lt"/>
                <a:ea typeface="+mn-ea"/>
                <a:cs typeface="+mn-cs"/>
              </a:rPr>
              <a:t>Nakupovanje v trgovini – ali naj kupim ta izdelek ali na upam na akcijo naslednji teden?</a:t>
            </a:r>
          </a:p>
          <a:p>
            <a:endParaRPr lang="sl-SI" dirty="0"/>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11</a:t>
            </a:fld>
            <a:endParaRPr lang="sl-SI"/>
          </a:p>
        </p:txBody>
      </p:sp>
    </p:spTree>
    <p:extLst>
      <p:ext uri="{BB962C8B-B14F-4D97-AF65-F5344CB8AC3E}">
        <p14:creationId xmlns:p14="http://schemas.microsoft.com/office/powerpoint/2010/main" val="398451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Stanovanja po nakupu ocenimo s poljubno oceno, RAZLIČNE SO!!!!. Lahko narišeš na tablo en interval in po stanovanjih razvrščaš in na koncu daš ocene.  Torej imamo neko zaporedje N števil iz množice a do N.</a:t>
            </a:r>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12</a:t>
            </a:fld>
            <a:endParaRPr lang="sl-SI"/>
          </a:p>
        </p:txBody>
      </p:sp>
    </p:spTree>
    <p:extLst>
      <p:ext uri="{BB962C8B-B14F-4D97-AF65-F5344CB8AC3E}">
        <p14:creationId xmlns:p14="http://schemas.microsoft.com/office/powerpoint/2010/main" val="2960874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Najprej OZNAKE V KVADRATU. NATO– za lažje računanje: stanovanja so ocenjena od 1 do N, različne ocene, torej imamo pred sabo naključno zaporedje iz </a:t>
            </a:r>
            <a:r>
              <a:rPr lang="sl-SI" dirty="0" err="1"/>
              <a:t>Sn</a:t>
            </a:r>
            <a:r>
              <a:rPr lang="sl-SI" dirty="0"/>
              <a:t>.</a:t>
            </a:r>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13</a:t>
            </a:fld>
            <a:endParaRPr lang="sl-SI"/>
          </a:p>
        </p:txBody>
      </p:sp>
    </p:spTree>
    <p:extLst>
      <p:ext uri="{BB962C8B-B14F-4D97-AF65-F5344CB8AC3E}">
        <p14:creationId xmlns:p14="http://schemas.microsoft.com/office/powerpoint/2010/main" val="3876219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Povej tudi za K=0 in naključno izbiro in če K = N-1, moraš zbrat ta zadnjega. Pa tudi če za nobeno stanovanje po K-tem ne zdi boljše …</a:t>
            </a:r>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14</a:t>
            </a:fld>
            <a:endParaRPr lang="sl-SI"/>
          </a:p>
        </p:txBody>
      </p:sp>
    </p:spTree>
    <p:extLst>
      <p:ext uri="{BB962C8B-B14F-4D97-AF65-F5344CB8AC3E}">
        <p14:creationId xmlns:p14="http://schemas.microsoft.com/office/powerpoint/2010/main" val="1020351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Rešuj na tablo! Za N = 4 pa le verjemite, da je tako</a:t>
            </a:r>
            <a:r>
              <a:rPr lang="sl-SI" dirty="0">
                <a:sym typeface="Wingdings" panose="05000000000000000000" pitchFamily="2" charset="2"/>
              </a:rPr>
              <a:t></a:t>
            </a:r>
            <a:endParaRPr lang="sl-SI" dirty="0"/>
          </a:p>
        </p:txBody>
      </p:sp>
      <p:sp>
        <p:nvSpPr>
          <p:cNvPr id="4" name="Označba mesta številke diapozitiva 3"/>
          <p:cNvSpPr>
            <a:spLocks noGrp="1"/>
          </p:cNvSpPr>
          <p:nvPr>
            <p:ph type="sldNum" sz="quarter" idx="5"/>
          </p:nvPr>
        </p:nvSpPr>
        <p:spPr/>
        <p:txBody>
          <a:bodyPr/>
          <a:lstStyle/>
          <a:p>
            <a:fld id="{EC569C5D-1967-415F-99C0-7E4F48710849}" type="slidenum">
              <a:rPr lang="sl-SI" smtClean="0"/>
              <a:t>15</a:t>
            </a:fld>
            <a:endParaRPr lang="sl-SI"/>
          </a:p>
        </p:txBody>
      </p:sp>
    </p:spTree>
    <p:extLst>
      <p:ext uri="{BB962C8B-B14F-4D97-AF65-F5344CB8AC3E}">
        <p14:creationId xmlns:p14="http://schemas.microsoft.com/office/powerpoint/2010/main" val="25968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diapozitiv">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sl-SI"/>
              <a:t>Kliknite, če želite urediti slog naslova matrice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l-SI"/>
              <a:t>Kliknite, če želite urediti slog podnaslova matrice</a:t>
            </a:r>
            <a:endParaRPr lang="en-US" dirty="0"/>
          </a:p>
        </p:txBody>
      </p:sp>
      <p:sp>
        <p:nvSpPr>
          <p:cNvPr id="4" name="Date Placeholder 3"/>
          <p:cNvSpPr>
            <a:spLocks noGrp="1"/>
          </p:cNvSpPr>
          <p:nvPr>
            <p:ph type="dt" sz="half" idx="10"/>
          </p:nvPr>
        </p:nvSpPr>
        <p:spPr/>
        <p:txBody>
          <a:bodyPr/>
          <a:lstStyle/>
          <a:p>
            <a:fld id="{5009CEC1-9337-4F99-918D-0BCE77A7AE26}" type="datetimeFigureOut">
              <a:rPr lang="sl-SI" smtClean="0"/>
              <a:t>16. 04. 2022</a:t>
            </a:fld>
            <a:endParaRPr lang="sl-SI"/>
          </a:p>
        </p:txBody>
      </p:sp>
      <p:sp>
        <p:nvSpPr>
          <p:cNvPr id="5" name="Footer Placeholder 4"/>
          <p:cNvSpPr>
            <a:spLocks noGrp="1"/>
          </p:cNvSpPr>
          <p:nvPr>
            <p:ph type="ftr" sz="quarter" idx="11"/>
          </p:nvPr>
        </p:nvSpPr>
        <p:spPr>
          <a:xfrm>
            <a:off x="2416500" y="329307"/>
            <a:ext cx="4973915" cy="309201"/>
          </a:xfrm>
        </p:spPr>
        <p:txBody>
          <a:bodyPr/>
          <a:lstStyle/>
          <a:p>
            <a:endParaRPr lang="sl-SI"/>
          </a:p>
        </p:txBody>
      </p:sp>
      <p:sp>
        <p:nvSpPr>
          <p:cNvPr id="6" name="Slide Number Placeholder 5"/>
          <p:cNvSpPr>
            <a:spLocks noGrp="1"/>
          </p:cNvSpPr>
          <p:nvPr>
            <p:ph type="sldNum" sz="quarter" idx="12"/>
          </p:nvPr>
        </p:nvSpPr>
        <p:spPr>
          <a:xfrm>
            <a:off x="1437664" y="798973"/>
            <a:ext cx="811019" cy="503578"/>
          </a:xfrm>
        </p:spPr>
        <p:txBody>
          <a:bodyPr/>
          <a:lstStyle/>
          <a:p>
            <a:fld id="{112EEE56-A2C0-4C04-AF2F-E486C36264BD}" type="slidenum">
              <a:rPr lang="sl-SI" smtClean="0"/>
              <a:t>‹#›</a:t>
            </a:fld>
            <a:endParaRPr lang="sl-SI"/>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064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n navpično besedi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a:t>Kliknite, če želite urediti slog naslova matrice</a:t>
            </a:r>
            <a:endParaRPr lang="en-US" dirty="0"/>
          </a:p>
        </p:txBody>
      </p:sp>
      <p:sp>
        <p:nvSpPr>
          <p:cNvPr id="3" name="Vertical Text Placeholder 2"/>
          <p:cNvSpPr>
            <a:spLocks noGrp="1"/>
          </p:cNvSpPr>
          <p:nvPr>
            <p:ph type="body" orient="vert" idx="1"/>
          </p:nvPr>
        </p:nvSpPr>
        <p:spPr/>
        <p:txBody>
          <a:bodyPr vert="eaVert"/>
          <a:lstStyle/>
          <a:p>
            <a:pPr lvl="0"/>
            <a:r>
              <a:rPr lang="sl-SI"/>
              <a:t>Kliknite za urejanje slogov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4" name="Date Placeholder 3"/>
          <p:cNvSpPr>
            <a:spLocks noGrp="1"/>
          </p:cNvSpPr>
          <p:nvPr>
            <p:ph type="dt" sz="half" idx="10"/>
          </p:nvPr>
        </p:nvSpPr>
        <p:spPr/>
        <p:txBody>
          <a:bodyPr/>
          <a:lstStyle/>
          <a:p>
            <a:fld id="{5009CEC1-9337-4F99-918D-0BCE77A7AE26}" type="datetimeFigureOut">
              <a:rPr lang="sl-SI" smtClean="0"/>
              <a:t>16. 04. 2022</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112EEE56-A2C0-4C04-AF2F-E486C36264BD}" type="slidenum">
              <a:rPr lang="sl-SI" smtClean="0"/>
              <a:t>‹#›</a:t>
            </a:fld>
            <a:endParaRPr lang="sl-SI"/>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84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Navpični naslov in besedil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sl-SI"/>
              <a:t>Kliknite, če želite urediti slog naslova matrice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sl-SI"/>
              <a:t>Kliknite za urejanje slogov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4" name="Date Placeholder 3"/>
          <p:cNvSpPr>
            <a:spLocks noGrp="1"/>
          </p:cNvSpPr>
          <p:nvPr>
            <p:ph type="dt" sz="half" idx="10"/>
          </p:nvPr>
        </p:nvSpPr>
        <p:spPr/>
        <p:txBody>
          <a:bodyPr/>
          <a:lstStyle/>
          <a:p>
            <a:fld id="{5009CEC1-9337-4F99-918D-0BCE77A7AE26}" type="datetimeFigureOut">
              <a:rPr lang="sl-SI" smtClean="0"/>
              <a:t>16. 04. 2022</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112EEE56-A2C0-4C04-AF2F-E486C36264BD}" type="slidenum">
              <a:rPr lang="sl-SI" smtClean="0"/>
              <a:t>‹#›</a:t>
            </a:fld>
            <a:endParaRPr lang="sl-SI"/>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925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n vsebin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a:t>Kliknite, če želite urediti slog naslova matrice</a:t>
            </a:r>
            <a:endParaRPr lang="en-US" dirty="0"/>
          </a:p>
        </p:txBody>
      </p:sp>
      <p:sp>
        <p:nvSpPr>
          <p:cNvPr id="3" name="Content Placeholder 2"/>
          <p:cNvSpPr>
            <a:spLocks noGrp="1"/>
          </p:cNvSpPr>
          <p:nvPr>
            <p:ph idx="1"/>
          </p:nvPr>
        </p:nvSpPr>
        <p:spPr/>
        <p:txBody>
          <a:bodyPr anchor="t"/>
          <a:lstStyle/>
          <a:p>
            <a:pPr lvl="0"/>
            <a:r>
              <a:rPr lang="sl-SI"/>
              <a:t>Kliknite za urejanje slogov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4" name="Date Placeholder 3"/>
          <p:cNvSpPr>
            <a:spLocks noGrp="1"/>
          </p:cNvSpPr>
          <p:nvPr>
            <p:ph type="dt" sz="half" idx="10"/>
          </p:nvPr>
        </p:nvSpPr>
        <p:spPr/>
        <p:txBody>
          <a:bodyPr/>
          <a:lstStyle/>
          <a:p>
            <a:fld id="{5009CEC1-9337-4F99-918D-0BCE77A7AE26}" type="datetimeFigureOut">
              <a:rPr lang="sl-SI" smtClean="0"/>
              <a:t>16. 04. 2022</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112EEE56-A2C0-4C04-AF2F-E486C36264BD}" type="slidenum">
              <a:rPr lang="sl-SI" smtClean="0"/>
              <a:t>‹#›</a:t>
            </a:fld>
            <a:endParaRPr lang="sl-SI"/>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6928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Glava odseka">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sl-SI"/>
              <a:t>Kliknite, če želite urediti slog naslova matrice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l-SI"/>
              <a:t>Kliknite za urejanje slogov besedila matrice</a:t>
            </a:r>
          </a:p>
        </p:txBody>
      </p:sp>
      <p:sp>
        <p:nvSpPr>
          <p:cNvPr id="4" name="Date Placeholder 3"/>
          <p:cNvSpPr>
            <a:spLocks noGrp="1"/>
          </p:cNvSpPr>
          <p:nvPr>
            <p:ph type="dt" sz="half" idx="10"/>
          </p:nvPr>
        </p:nvSpPr>
        <p:spPr/>
        <p:txBody>
          <a:bodyPr/>
          <a:lstStyle/>
          <a:p>
            <a:fld id="{5009CEC1-9337-4F99-918D-0BCE77A7AE26}" type="datetimeFigureOut">
              <a:rPr lang="sl-SI" smtClean="0"/>
              <a:t>16. 04. 2022</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112EEE56-A2C0-4C04-AF2F-E486C36264BD}" type="slidenum">
              <a:rPr lang="sl-SI" smtClean="0"/>
              <a:t>‹#›</a:t>
            </a:fld>
            <a:endParaRPr lang="sl-SI"/>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6679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e vsebini">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sl-SI"/>
              <a:t>Kliknite, če želite urediti slog naslova matrice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sl-SI"/>
              <a:t>Kliknite za urejanje slogov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sl-SI"/>
              <a:t>Kliknite za urejanje slogov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5" name="Date Placeholder 4"/>
          <p:cNvSpPr>
            <a:spLocks noGrp="1"/>
          </p:cNvSpPr>
          <p:nvPr>
            <p:ph type="dt" sz="half" idx="10"/>
          </p:nvPr>
        </p:nvSpPr>
        <p:spPr/>
        <p:txBody>
          <a:bodyPr/>
          <a:lstStyle/>
          <a:p>
            <a:fld id="{5009CEC1-9337-4F99-918D-0BCE77A7AE26}" type="datetimeFigureOut">
              <a:rPr lang="sl-SI" smtClean="0"/>
              <a:t>16. 04. 2022</a:t>
            </a:fld>
            <a:endParaRPr lang="sl-SI"/>
          </a:p>
        </p:txBody>
      </p:sp>
      <p:sp>
        <p:nvSpPr>
          <p:cNvPr id="6" name="Footer Placeholder 5"/>
          <p:cNvSpPr>
            <a:spLocks noGrp="1"/>
          </p:cNvSpPr>
          <p:nvPr>
            <p:ph type="ftr" sz="quarter" idx="11"/>
          </p:nvPr>
        </p:nvSpPr>
        <p:spPr/>
        <p:txBody>
          <a:bodyPr/>
          <a:lstStyle/>
          <a:p>
            <a:endParaRPr lang="sl-SI"/>
          </a:p>
        </p:txBody>
      </p:sp>
      <p:sp>
        <p:nvSpPr>
          <p:cNvPr id="7" name="Slide Number Placeholder 6"/>
          <p:cNvSpPr>
            <a:spLocks noGrp="1"/>
          </p:cNvSpPr>
          <p:nvPr>
            <p:ph type="sldNum" sz="quarter" idx="12"/>
          </p:nvPr>
        </p:nvSpPr>
        <p:spPr/>
        <p:txBody>
          <a:bodyPr/>
          <a:lstStyle/>
          <a:p>
            <a:fld id="{112EEE56-A2C0-4C04-AF2F-E486C36264BD}" type="slidenum">
              <a:rPr lang="sl-SI" smtClean="0"/>
              <a:t>‹#›</a:t>
            </a:fld>
            <a:endParaRPr lang="sl-SI"/>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6627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rimerjava">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sl-SI"/>
              <a:t>Kliknite, če želite urediti slog naslova matrice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a:t>Kliknite za urejanje slogov besedila matrice</a:t>
            </a:r>
          </a:p>
        </p:txBody>
      </p:sp>
      <p:sp>
        <p:nvSpPr>
          <p:cNvPr id="4" name="Content Placeholder 3"/>
          <p:cNvSpPr>
            <a:spLocks noGrp="1"/>
          </p:cNvSpPr>
          <p:nvPr>
            <p:ph sz="half" idx="2"/>
          </p:nvPr>
        </p:nvSpPr>
        <p:spPr>
          <a:xfrm>
            <a:off x="1447191" y="2824269"/>
            <a:ext cx="4645152" cy="2644457"/>
          </a:xfrm>
        </p:spPr>
        <p:txBody>
          <a:bodyPr/>
          <a:lstStyle/>
          <a:p>
            <a:pPr lvl="0"/>
            <a:r>
              <a:rPr lang="sl-SI"/>
              <a:t>Kliknite za urejanje slogov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a:t>Kliknite za urejanje slogov besedila matrice</a:t>
            </a:r>
          </a:p>
        </p:txBody>
      </p:sp>
      <p:sp>
        <p:nvSpPr>
          <p:cNvPr id="6" name="Content Placeholder 5"/>
          <p:cNvSpPr>
            <a:spLocks noGrp="1"/>
          </p:cNvSpPr>
          <p:nvPr>
            <p:ph sz="quarter" idx="4"/>
          </p:nvPr>
        </p:nvSpPr>
        <p:spPr>
          <a:xfrm>
            <a:off x="6412362" y="2821491"/>
            <a:ext cx="4645152" cy="2637371"/>
          </a:xfrm>
        </p:spPr>
        <p:txBody>
          <a:bodyPr/>
          <a:lstStyle/>
          <a:p>
            <a:pPr lvl="0"/>
            <a:r>
              <a:rPr lang="sl-SI"/>
              <a:t>Kliknite za urejanje slogov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7" name="Date Placeholder 6"/>
          <p:cNvSpPr>
            <a:spLocks noGrp="1"/>
          </p:cNvSpPr>
          <p:nvPr>
            <p:ph type="dt" sz="half" idx="10"/>
          </p:nvPr>
        </p:nvSpPr>
        <p:spPr/>
        <p:txBody>
          <a:bodyPr/>
          <a:lstStyle/>
          <a:p>
            <a:fld id="{5009CEC1-9337-4F99-918D-0BCE77A7AE26}" type="datetimeFigureOut">
              <a:rPr lang="sl-SI" smtClean="0"/>
              <a:t>16. 04. 2022</a:t>
            </a:fld>
            <a:endParaRPr lang="sl-SI"/>
          </a:p>
        </p:txBody>
      </p:sp>
      <p:sp>
        <p:nvSpPr>
          <p:cNvPr id="8" name="Footer Placeholder 7"/>
          <p:cNvSpPr>
            <a:spLocks noGrp="1"/>
          </p:cNvSpPr>
          <p:nvPr>
            <p:ph type="ftr" sz="quarter" idx="11"/>
          </p:nvPr>
        </p:nvSpPr>
        <p:spPr/>
        <p:txBody>
          <a:bodyPr/>
          <a:lstStyle/>
          <a:p>
            <a:endParaRPr lang="sl-SI"/>
          </a:p>
        </p:txBody>
      </p:sp>
      <p:sp>
        <p:nvSpPr>
          <p:cNvPr id="9" name="Slide Number Placeholder 8"/>
          <p:cNvSpPr>
            <a:spLocks noGrp="1"/>
          </p:cNvSpPr>
          <p:nvPr>
            <p:ph type="sldNum" sz="quarter" idx="12"/>
          </p:nvPr>
        </p:nvSpPr>
        <p:spPr/>
        <p:txBody>
          <a:bodyPr/>
          <a:lstStyle/>
          <a:p>
            <a:fld id="{112EEE56-A2C0-4C04-AF2F-E486C36264BD}" type="slidenum">
              <a:rPr lang="sl-SI" smtClean="0"/>
              <a:t>‹#›</a:t>
            </a:fld>
            <a:endParaRPr lang="sl-SI"/>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254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a:t>Kliknite, če želite urediti slog naslova matrice</a:t>
            </a:r>
            <a:endParaRPr lang="en-US" dirty="0"/>
          </a:p>
        </p:txBody>
      </p:sp>
      <p:sp>
        <p:nvSpPr>
          <p:cNvPr id="3" name="Date Placeholder 2"/>
          <p:cNvSpPr>
            <a:spLocks noGrp="1"/>
          </p:cNvSpPr>
          <p:nvPr>
            <p:ph type="dt" sz="half" idx="10"/>
          </p:nvPr>
        </p:nvSpPr>
        <p:spPr/>
        <p:txBody>
          <a:bodyPr/>
          <a:lstStyle/>
          <a:p>
            <a:fld id="{5009CEC1-9337-4F99-918D-0BCE77A7AE26}" type="datetimeFigureOut">
              <a:rPr lang="sl-SI" smtClean="0"/>
              <a:t>16. 04. 2022</a:t>
            </a:fld>
            <a:endParaRPr lang="sl-SI"/>
          </a:p>
        </p:txBody>
      </p:sp>
      <p:sp>
        <p:nvSpPr>
          <p:cNvPr id="4" name="Footer Placeholder 3"/>
          <p:cNvSpPr>
            <a:spLocks noGrp="1"/>
          </p:cNvSpPr>
          <p:nvPr>
            <p:ph type="ftr" sz="quarter" idx="11"/>
          </p:nvPr>
        </p:nvSpPr>
        <p:spPr/>
        <p:txBody>
          <a:bodyPr/>
          <a:lstStyle/>
          <a:p>
            <a:endParaRPr lang="sl-SI"/>
          </a:p>
        </p:txBody>
      </p:sp>
      <p:sp>
        <p:nvSpPr>
          <p:cNvPr id="5" name="Slide Number Placeholder 4"/>
          <p:cNvSpPr>
            <a:spLocks noGrp="1"/>
          </p:cNvSpPr>
          <p:nvPr>
            <p:ph type="sldNum" sz="quarter" idx="12"/>
          </p:nvPr>
        </p:nvSpPr>
        <p:spPr/>
        <p:txBody>
          <a:bodyPr/>
          <a:lstStyle/>
          <a:p>
            <a:fld id="{112EEE56-A2C0-4C04-AF2F-E486C36264BD}" type="slidenum">
              <a:rPr lang="sl-SI" smtClean="0"/>
              <a:t>‹#›</a:t>
            </a:fld>
            <a:endParaRPr lang="sl-SI"/>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7314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e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09CEC1-9337-4F99-918D-0BCE77A7AE26}" type="datetimeFigureOut">
              <a:rPr lang="sl-SI" smtClean="0"/>
              <a:t>16. 04. 2022</a:t>
            </a:fld>
            <a:endParaRPr lang="sl-SI"/>
          </a:p>
        </p:txBody>
      </p:sp>
      <p:sp>
        <p:nvSpPr>
          <p:cNvPr id="3" name="Footer Placeholder 2"/>
          <p:cNvSpPr>
            <a:spLocks noGrp="1"/>
          </p:cNvSpPr>
          <p:nvPr>
            <p:ph type="ftr" sz="quarter" idx="11"/>
          </p:nvPr>
        </p:nvSpPr>
        <p:spPr/>
        <p:txBody>
          <a:bodyPr/>
          <a:lstStyle/>
          <a:p>
            <a:endParaRPr lang="sl-SI"/>
          </a:p>
        </p:txBody>
      </p:sp>
      <p:sp>
        <p:nvSpPr>
          <p:cNvPr id="4" name="Slide Number Placeholder 3"/>
          <p:cNvSpPr>
            <a:spLocks noGrp="1"/>
          </p:cNvSpPr>
          <p:nvPr>
            <p:ph type="sldNum" sz="quarter" idx="12"/>
          </p:nvPr>
        </p:nvSpPr>
        <p:spPr/>
        <p:txBody>
          <a:bodyPr/>
          <a:lstStyle/>
          <a:p>
            <a:fld id="{112EEE56-A2C0-4C04-AF2F-E486C36264BD}" type="slidenum">
              <a:rPr lang="sl-SI" smtClean="0"/>
              <a:t>‹#›</a:t>
            </a:fld>
            <a:endParaRPr lang="sl-SI"/>
          </a:p>
        </p:txBody>
      </p:sp>
    </p:spTree>
    <p:extLst>
      <p:ext uri="{BB962C8B-B14F-4D97-AF65-F5344CB8AC3E}">
        <p14:creationId xmlns:p14="http://schemas.microsoft.com/office/powerpoint/2010/main" val="4144829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Vsebina z naslovom">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sl-SI"/>
              <a:t>Kliknite, če želite urediti slog naslova matrice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sl-SI"/>
              <a:t>Kliknite za urejanje slogov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a:t>Kliknite za urejanje slogov besedila matrice</a:t>
            </a:r>
          </a:p>
        </p:txBody>
      </p:sp>
      <p:sp>
        <p:nvSpPr>
          <p:cNvPr id="5" name="Date Placeholder 4"/>
          <p:cNvSpPr>
            <a:spLocks noGrp="1"/>
          </p:cNvSpPr>
          <p:nvPr>
            <p:ph type="dt" sz="half" idx="10"/>
          </p:nvPr>
        </p:nvSpPr>
        <p:spPr/>
        <p:txBody>
          <a:bodyPr/>
          <a:lstStyle/>
          <a:p>
            <a:fld id="{5009CEC1-9337-4F99-918D-0BCE77A7AE26}" type="datetimeFigureOut">
              <a:rPr lang="sl-SI" smtClean="0"/>
              <a:t>16. 04. 2022</a:t>
            </a:fld>
            <a:endParaRPr lang="sl-SI"/>
          </a:p>
        </p:txBody>
      </p:sp>
      <p:sp>
        <p:nvSpPr>
          <p:cNvPr id="6" name="Footer Placeholder 5"/>
          <p:cNvSpPr>
            <a:spLocks noGrp="1"/>
          </p:cNvSpPr>
          <p:nvPr>
            <p:ph type="ftr" sz="quarter" idx="11"/>
          </p:nvPr>
        </p:nvSpPr>
        <p:spPr/>
        <p:txBody>
          <a:bodyPr/>
          <a:lstStyle/>
          <a:p>
            <a:endParaRPr lang="sl-SI"/>
          </a:p>
        </p:txBody>
      </p:sp>
      <p:sp>
        <p:nvSpPr>
          <p:cNvPr id="7" name="Slide Number Placeholder 6"/>
          <p:cNvSpPr>
            <a:spLocks noGrp="1"/>
          </p:cNvSpPr>
          <p:nvPr>
            <p:ph type="sldNum" sz="quarter" idx="12"/>
          </p:nvPr>
        </p:nvSpPr>
        <p:spPr/>
        <p:txBody>
          <a:bodyPr/>
          <a:lstStyle/>
          <a:p>
            <a:fld id="{112EEE56-A2C0-4C04-AF2F-E486C36264BD}" type="slidenum">
              <a:rPr lang="sl-SI" smtClean="0"/>
              <a:t>‹#›</a:t>
            </a:fld>
            <a:endParaRPr lang="sl-SI"/>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0443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Naslov in slika">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sl-SI"/>
              <a:t>Kliknite, če želite urediti slog naslova matrice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l-SI"/>
              <a:t>Kliknite ikono, če želite dodati sliko</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a:t>Kliknite za urejanje slogov besedila matrice</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009CEC1-9337-4F99-918D-0BCE77A7AE26}" type="datetimeFigureOut">
              <a:rPr lang="sl-SI" smtClean="0"/>
              <a:t>16. 04. 2022</a:t>
            </a:fld>
            <a:endParaRPr lang="sl-SI"/>
          </a:p>
        </p:txBody>
      </p:sp>
      <p:sp>
        <p:nvSpPr>
          <p:cNvPr id="6" name="Footer Placeholder 5"/>
          <p:cNvSpPr>
            <a:spLocks noGrp="1"/>
          </p:cNvSpPr>
          <p:nvPr>
            <p:ph type="ftr" sz="quarter" idx="11"/>
          </p:nvPr>
        </p:nvSpPr>
        <p:spPr>
          <a:xfrm>
            <a:off x="1447382" y="318640"/>
            <a:ext cx="5541004" cy="320931"/>
          </a:xfrm>
        </p:spPr>
        <p:txBody>
          <a:bodyPr/>
          <a:lstStyle/>
          <a:p>
            <a:endParaRPr lang="sl-SI"/>
          </a:p>
        </p:txBody>
      </p:sp>
      <p:sp>
        <p:nvSpPr>
          <p:cNvPr id="7" name="Slide Number Placeholder 6"/>
          <p:cNvSpPr>
            <a:spLocks noGrp="1"/>
          </p:cNvSpPr>
          <p:nvPr>
            <p:ph type="sldNum" sz="quarter" idx="12"/>
          </p:nvPr>
        </p:nvSpPr>
        <p:spPr/>
        <p:txBody>
          <a:bodyPr/>
          <a:lstStyle/>
          <a:p>
            <a:fld id="{112EEE56-A2C0-4C04-AF2F-E486C36264BD}" type="slidenum">
              <a:rPr lang="sl-SI" smtClean="0"/>
              <a:t>‹#›</a:t>
            </a:fld>
            <a:endParaRPr lang="sl-SI"/>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55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sl-SI"/>
              <a:t>Kliknite, če želite urediti slog naslova matrice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sl-SI"/>
              <a:t>Kliknite za urejanje slogov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009CEC1-9337-4F99-918D-0BCE77A7AE26}" type="datetimeFigureOut">
              <a:rPr lang="sl-SI" smtClean="0"/>
              <a:t>16. 04. 2022</a:t>
            </a:fld>
            <a:endParaRPr lang="sl-SI"/>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sl-SI"/>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12EEE56-A2C0-4C04-AF2F-E486C36264BD}" type="slidenum">
              <a:rPr lang="sl-SI" smtClean="0"/>
              <a:t>‹#›</a:t>
            </a:fld>
            <a:endParaRPr lang="sl-SI"/>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965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18" Type="http://schemas.microsoft.com/office/2007/relationships/hdphoto" Target="../media/hdphoto6.wdp"/><Relationship Id="rId3" Type="http://schemas.openxmlformats.org/officeDocument/2006/relationships/image" Target="../media/image2.png"/><Relationship Id="rId7" Type="http://schemas.openxmlformats.org/officeDocument/2006/relationships/image" Target="../media/image5.jpeg"/><Relationship Id="rId12" Type="http://schemas.openxmlformats.org/officeDocument/2006/relationships/image" Target="../media/image8.png"/><Relationship Id="rId17" Type="http://schemas.openxmlformats.org/officeDocument/2006/relationships/image" Target="../media/image11.png"/><Relationship Id="rId2" Type="http://schemas.openxmlformats.org/officeDocument/2006/relationships/notesSlide" Target="../notesSlides/notesSlide1.xml"/><Relationship Id="rId16" Type="http://schemas.microsoft.com/office/2007/relationships/hdphoto" Target="../media/hdphoto5.wdp"/><Relationship Id="rId1" Type="http://schemas.openxmlformats.org/officeDocument/2006/relationships/slideLayout" Target="../slideLayouts/slideLayout7.xml"/><Relationship Id="rId6" Type="http://schemas.openxmlformats.org/officeDocument/2006/relationships/image" Target="../media/image4.png"/><Relationship Id="rId11" Type="http://schemas.microsoft.com/office/2007/relationships/hdphoto" Target="../media/hdphoto3.wdp"/><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image" Target="../media/image7.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1.png"/><Relationship Id="rId4" Type="http://schemas.openxmlformats.org/officeDocument/2006/relationships/hyperlink" Target="https://www.kalibrr.com/advice/wp-content/uploads/2014/10/shutterstock_85396711.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8.jpeg"/><Relationship Id="rId7"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9.jpeg"/><Relationship Id="rId4" Type="http://schemas.openxmlformats.org/officeDocument/2006/relationships/image" Target="../media/image12.png"/><Relationship Id="rId9"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8.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9.jpeg"/><Relationship Id="rId4" Type="http://schemas.openxmlformats.org/officeDocument/2006/relationships/image" Target="../media/image12.png"/><Relationship Id="rId9"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12" descr="Design Thinking Creative Ideas Vector Illustration Graphic Design Royalty  Free Cliparts, Vectors, And Stock Illustration. Image 85616125.">
            <a:extLst>
              <a:ext uri="{FF2B5EF4-FFF2-40B4-BE49-F238E27FC236}">
                <a16:creationId xmlns:a16="http://schemas.microsoft.com/office/drawing/2014/main" id="{1D519514-DDDE-4D3A-9285-5608ED83CE61}"/>
              </a:ext>
            </a:extLst>
          </p:cNvPr>
          <p:cNvPicPr>
            <a:picLocks noChangeAspect="1" noChangeArrowheads="1"/>
          </p:cNvPicPr>
          <p:nvPr/>
        </p:nvPicPr>
        <p:blipFill>
          <a:blip r:embed="rId3" cstate="hqprint">
            <a:extLst>
              <a:ext uri="{BEBA8EAE-BF5A-486C-A8C5-ECC9F3942E4B}">
                <a14:imgProps xmlns:a14="http://schemas.microsoft.com/office/drawing/2010/main">
                  <a14:imgLayer r:embed="rId4">
                    <a14:imgEffect>
                      <a14:backgroundRemoval t="10000" b="92538" l="10000" r="90000">
                        <a14:foregroundMark x1="54538" y1="69846" x2="54308" y2="92538"/>
                      </a14:backgroundRemoval>
                    </a14:imgEffect>
                  </a14:imgLayer>
                </a14:imgProps>
              </a:ext>
              <a:ext uri="{28A0092B-C50C-407E-A947-70E740481C1C}">
                <a14:useLocalDpi xmlns:a14="http://schemas.microsoft.com/office/drawing/2010/main" val="0"/>
              </a:ext>
            </a:extLst>
          </a:blip>
          <a:srcRect/>
          <a:stretch>
            <a:fillRect/>
          </a:stretch>
        </p:blipFill>
        <p:spPr bwMode="auto">
          <a:xfrm rot="10800000">
            <a:off x="6307285" y="1681732"/>
            <a:ext cx="1907318" cy="19073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esign Thinking Creative Ideas Vector Illustration Graphic Design Royalty  Free Cliparts, Vectors, And Stock Illustration. Image 85616125.">
            <a:extLst>
              <a:ext uri="{FF2B5EF4-FFF2-40B4-BE49-F238E27FC236}">
                <a16:creationId xmlns:a16="http://schemas.microsoft.com/office/drawing/2014/main" id="{E82BC311-ACCA-49E1-9597-030161D28DA5}"/>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9762" b="87854" l="10000" r="90000">
                        <a14:foregroundMark x1="24462" y1="63385" x2="20846" y2="65231"/>
                        <a14:backgroundMark x1="52462" y1="43077" x2="62846" y2="59385"/>
                        <a14:backgroundMark x1="60154" y1="34923" x2="52231" y2="69538"/>
                        <a14:backgroundMark x1="49538" y1="34692" x2="52000" y2="56385"/>
                      </a14:backgroundRemoval>
                    </a14:imgEffect>
                  </a14:imgLayer>
                </a14:imgProps>
              </a:ext>
              <a:ext uri="{28A0092B-C50C-407E-A947-70E740481C1C}">
                <a14:useLocalDpi xmlns:a14="http://schemas.microsoft.com/office/drawing/2010/main" val="0"/>
              </a:ext>
            </a:extLst>
          </a:blip>
          <a:srcRect l="1" t="1" r="-1241" b="2385"/>
          <a:stretch/>
        </p:blipFill>
        <p:spPr bwMode="auto">
          <a:xfrm>
            <a:off x="7411411" y="1722175"/>
            <a:ext cx="4263337" cy="41106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Design Thinking Creative Ideas Vector Illustration Graphic Design Royalty  Free Cliparts, Vectors, And Stock Illustration. Image 85616125.">
            <a:extLst>
              <a:ext uri="{FF2B5EF4-FFF2-40B4-BE49-F238E27FC236}">
                <a16:creationId xmlns:a16="http://schemas.microsoft.com/office/drawing/2014/main" id="{F7FAC8E1-7D00-4E20-AA50-9BAD6B0A09C7}"/>
              </a:ext>
            </a:extLst>
          </p:cNvPr>
          <p:cNvPicPr>
            <a:picLocks noChangeAspect="1" noChangeArrowheads="1"/>
          </p:cNvPicPr>
          <p:nvPr/>
        </p:nvPicPr>
        <p:blipFill>
          <a:blip r:embed="rId6" cstate="hqprint">
            <a:extLst>
              <a:ext uri="{BEBA8EAE-BF5A-486C-A8C5-ECC9F3942E4B}">
                <a14:imgProps xmlns:a14="http://schemas.microsoft.com/office/drawing/2010/main">
                  <a14:imgLayer r:embed="rId4">
                    <a14:imgEffect>
                      <a14:backgroundRemoval t="10000" b="90154" l="10000" r="90000">
                        <a14:foregroundMark x1="68308" y1="29000" x2="89462" y2="39846"/>
                        <a14:backgroundMark x1="54462" y1="44615" x2="54692" y2="81846"/>
                        <a14:backgroundMark x1="52923" y1="38846" x2="49154" y2="56692"/>
                        <a14:backgroundMark x1="20846" y1="64385" x2="36308" y2="89538"/>
                        <a14:backgroundMark x1="25923" y1="63615" x2="36077" y2="67923"/>
                        <a14:backgroundMark x1="57923" y1="27154" x2="57615" y2="34154"/>
                        <a14:backgroundMark x1="67538" y1="59154" x2="77308" y2="77154"/>
                        <a14:backgroundMark x1="72154" y1="59846" x2="75231" y2="63923"/>
                        <a14:backgroundMark x1="61692" y1="23846" x2="60692" y2="34000"/>
                        <a14:backgroundMark x1="85769" y1="34385" x2="85769" y2="34385"/>
                        <a14:backgroundMark x1="85077" y1="37462" x2="85692" y2="35308"/>
                      </a14:backgroundRemoval>
                    </a14:imgEffect>
                  </a14:imgLayer>
                </a14:imgProps>
              </a:ext>
              <a:ext uri="{28A0092B-C50C-407E-A947-70E740481C1C}">
                <a14:useLocalDpi xmlns:a14="http://schemas.microsoft.com/office/drawing/2010/main" val="0"/>
              </a:ext>
            </a:extLst>
          </a:blip>
          <a:srcRect/>
          <a:stretch>
            <a:fillRect/>
          </a:stretch>
        </p:blipFill>
        <p:spPr bwMode="auto">
          <a:xfrm rot="18611315">
            <a:off x="7524641" y="1610402"/>
            <a:ext cx="2470712" cy="2470712"/>
          </a:xfrm>
          <a:prstGeom prst="rect">
            <a:avLst/>
          </a:prstGeom>
          <a:noFill/>
          <a:extLst>
            <a:ext uri="{909E8E84-426E-40DD-AFC4-6F175D3DCCD1}">
              <a14:hiddenFill xmlns:a14="http://schemas.microsoft.com/office/drawing/2010/main">
                <a:solidFill>
                  <a:srgbClr val="FFFFFF"/>
                </a:solidFill>
              </a14:hiddenFill>
            </a:ext>
          </a:extLst>
        </p:spPr>
      </p:pic>
      <p:sp>
        <p:nvSpPr>
          <p:cNvPr id="4" name="Pravokotnik 3">
            <a:extLst>
              <a:ext uri="{FF2B5EF4-FFF2-40B4-BE49-F238E27FC236}">
                <a16:creationId xmlns:a16="http://schemas.microsoft.com/office/drawing/2014/main" id="{3769B816-FD64-4C49-BB40-A7249B523538}"/>
              </a:ext>
            </a:extLst>
          </p:cNvPr>
          <p:cNvSpPr/>
          <p:nvPr/>
        </p:nvSpPr>
        <p:spPr>
          <a:xfrm>
            <a:off x="7010624" y="313709"/>
            <a:ext cx="5404610" cy="12530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pic>
        <p:nvPicPr>
          <p:cNvPr id="16" name="Picture 2" descr="This is the ultimate dream house, according to Pinterest users | The  Independent | The Independent">
            <a:extLst>
              <a:ext uri="{FF2B5EF4-FFF2-40B4-BE49-F238E27FC236}">
                <a16:creationId xmlns:a16="http://schemas.microsoft.com/office/drawing/2014/main" id="{92DEB8FA-F550-4268-BB62-F8DDFF0A234A}"/>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336822" y="329203"/>
            <a:ext cx="1673802" cy="12375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Your Room - Your Home - Your Lifestyle - Fusion Students">
            <a:extLst>
              <a:ext uri="{FF2B5EF4-FFF2-40B4-BE49-F238E27FC236}">
                <a16:creationId xmlns:a16="http://schemas.microsoft.com/office/drawing/2014/main" id="{AEFBEFF2-97FE-4C7E-8549-94844462D080}"/>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r="1681"/>
          <a:stretch/>
        </p:blipFill>
        <p:spPr bwMode="auto">
          <a:xfrm>
            <a:off x="-47650" y="377513"/>
            <a:ext cx="1813166" cy="12892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oring Brick Ranch | Brick ranch houses, Brick ranch, Exterior brick">
            <a:extLst>
              <a:ext uri="{FF2B5EF4-FFF2-40B4-BE49-F238E27FC236}">
                <a16:creationId xmlns:a16="http://schemas.microsoft.com/office/drawing/2014/main" id="{97031143-77F6-448E-9DFC-2BD8234A430F}"/>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b="12594"/>
          <a:stretch/>
        </p:blipFill>
        <p:spPr bwMode="auto">
          <a:xfrm>
            <a:off x="3418869" y="313709"/>
            <a:ext cx="1934302" cy="12680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ilm Strip Iconvideo Tape Photo Film Stock Vector (Royalty Free) 1725832120">
            <a:extLst>
              <a:ext uri="{FF2B5EF4-FFF2-40B4-BE49-F238E27FC236}">
                <a16:creationId xmlns:a16="http://schemas.microsoft.com/office/drawing/2014/main" id="{1B2C78D5-EFE2-46E9-B40D-D8672BC850BE}"/>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873" r="99252">
                        <a14:foregroundMark x1="873" y1="21429" x2="10224" y2="25357"/>
                        <a14:foregroundMark x1="92768" y1="26786" x2="99252" y2="22500"/>
                      </a14:backgroundRemoval>
                    </a14:imgEffect>
                  </a14:imgLayer>
                </a14:imgProps>
              </a:ext>
              <a:ext uri="{28A0092B-C50C-407E-A947-70E740481C1C}">
                <a14:useLocalDpi xmlns:a14="http://schemas.microsoft.com/office/drawing/2010/main" val="0"/>
              </a:ext>
            </a:extLst>
          </a:blip>
          <a:srcRect t="15833" b="23405"/>
          <a:stretch/>
        </p:blipFill>
        <p:spPr bwMode="auto">
          <a:xfrm>
            <a:off x="3531031" y="0"/>
            <a:ext cx="8772041" cy="1860828"/>
          </a:xfrm>
          <a:prstGeom prst="rect">
            <a:avLst/>
          </a:prstGeom>
          <a:noFill/>
          <a:extLst>
            <a:ext uri="{909E8E84-426E-40DD-AFC4-6F175D3DCCD1}">
              <a14:hiddenFill xmlns:a14="http://schemas.microsoft.com/office/drawing/2010/main">
                <a:solidFill>
                  <a:srgbClr val="FFFFFF"/>
                </a:solidFill>
              </a14:hiddenFill>
            </a:ext>
          </a:extLst>
        </p:spPr>
      </p:pic>
      <p:sp>
        <p:nvSpPr>
          <p:cNvPr id="2" name="Naslov 1">
            <a:extLst>
              <a:ext uri="{FF2B5EF4-FFF2-40B4-BE49-F238E27FC236}">
                <a16:creationId xmlns:a16="http://schemas.microsoft.com/office/drawing/2014/main" id="{AE5AE528-F810-4DB9-9EF9-2275C2F3EF21}"/>
              </a:ext>
            </a:extLst>
          </p:cNvPr>
          <p:cNvSpPr>
            <a:spLocks noGrp="1"/>
          </p:cNvSpPr>
          <p:nvPr>
            <p:ph type="ctrTitle" idx="4294967295"/>
          </p:nvPr>
        </p:nvSpPr>
        <p:spPr>
          <a:xfrm>
            <a:off x="294469" y="3365195"/>
            <a:ext cx="7160216" cy="2745482"/>
          </a:xfrm>
        </p:spPr>
        <p:txBody>
          <a:bodyPr>
            <a:noAutofit/>
          </a:bodyPr>
          <a:lstStyle/>
          <a:p>
            <a:r>
              <a:rPr lang="sl-SI" sz="8000" b="1" dirty="0">
                <a:effectLst>
                  <a:outerShdw blurRad="38100" dist="38100" dir="2700000" algn="tl">
                    <a:srgbClr val="000000">
                      <a:alpha val="43137"/>
                    </a:srgbClr>
                  </a:outerShdw>
                </a:effectLst>
                <a:latin typeface="Forte" panose="03060902040502070203" pitchFamily="66" charset="0"/>
              </a:rPr>
              <a:t>NAKUP</a:t>
            </a:r>
            <a:br>
              <a:rPr lang="sl-SI" sz="8000" b="1" dirty="0">
                <a:effectLst>
                  <a:outerShdw blurRad="38100" dist="38100" dir="2700000" algn="tl">
                    <a:srgbClr val="000000">
                      <a:alpha val="43137"/>
                    </a:srgbClr>
                  </a:outerShdw>
                </a:effectLst>
                <a:latin typeface="Forte" panose="03060902040502070203" pitchFamily="66" charset="0"/>
              </a:rPr>
            </a:br>
            <a:r>
              <a:rPr lang="sl-SI" sz="8000" b="1" dirty="0">
                <a:effectLst>
                  <a:outerShdw blurRad="38100" dist="38100" dir="2700000" algn="tl">
                    <a:srgbClr val="000000">
                      <a:alpha val="43137"/>
                    </a:srgbClr>
                  </a:outerShdw>
                </a:effectLst>
                <a:latin typeface="Forte" panose="03060902040502070203" pitchFamily="66" charset="0"/>
              </a:rPr>
              <a:t>STANOVANJA	</a:t>
            </a:r>
          </a:p>
        </p:txBody>
      </p:sp>
      <p:sp>
        <p:nvSpPr>
          <p:cNvPr id="3" name="Podnaslov 2">
            <a:extLst>
              <a:ext uri="{FF2B5EF4-FFF2-40B4-BE49-F238E27FC236}">
                <a16:creationId xmlns:a16="http://schemas.microsoft.com/office/drawing/2014/main" id="{665C6E07-5435-42B3-A73A-FB051494889E}"/>
              </a:ext>
            </a:extLst>
          </p:cNvPr>
          <p:cNvSpPr>
            <a:spLocks noGrp="1"/>
          </p:cNvSpPr>
          <p:nvPr>
            <p:ph type="subTitle" idx="4294967295"/>
          </p:nvPr>
        </p:nvSpPr>
        <p:spPr>
          <a:xfrm>
            <a:off x="0" y="6174482"/>
            <a:ext cx="7049304" cy="476250"/>
          </a:xfrm>
        </p:spPr>
        <p:txBody>
          <a:bodyPr>
            <a:normAutofit/>
          </a:bodyPr>
          <a:lstStyle/>
          <a:p>
            <a:pPr>
              <a:lnSpc>
                <a:spcPct val="100000"/>
              </a:lnSpc>
            </a:pPr>
            <a:r>
              <a:rPr lang="sl-SI" sz="2400" cap="none" dirty="0">
                <a:solidFill>
                  <a:schemeClr val="bg1"/>
                </a:solidFill>
              </a:rPr>
              <a:t>Terezija Krečič, FMF, 14. april 2022</a:t>
            </a:r>
          </a:p>
        </p:txBody>
      </p:sp>
      <p:pic>
        <p:nvPicPr>
          <p:cNvPr id="15" name="Picture 16" descr="Build your Dream House! 35 Features of Large Modern Luxury Houses - Bahay  OFW | House designs exterior, House exterior, Brick exterior house">
            <a:extLst>
              <a:ext uri="{FF2B5EF4-FFF2-40B4-BE49-F238E27FC236}">
                <a16:creationId xmlns:a16="http://schemas.microsoft.com/office/drawing/2014/main" id="{F8EFCAD9-3036-4A9B-BFEF-E629D7732AD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7491"/>
          <a:stretch/>
        </p:blipFill>
        <p:spPr bwMode="auto">
          <a:xfrm>
            <a:off x="1765516" y="329203"/>
            <a:ext cx="1764722" cy="127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m Strip Iconvideo Tape Photo Film Stock Vector (Royalty Free) 1725832120">
            <a:extLst>
              <a:ext uri="{FF2B5EF4-FFF2-40B4-BE49-F238E27FC236}">
                <a16:creationId xmlns:a16="http://schemas.microsoft.com/office/drawing/2014/main" id="{82B621A7-E1C6-4819-A9DD-6BE6586EDAD4}"/>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873" r="99252">
                        <a14:foregroundMark x1="873" y1="21429" x2="10224" y2="25357"/>
                        <a14:foregroundMark x1="92768" y1="26786" x2="99252" y2="22500"/>
                      </a14:backgroundRemoval>
                    </a14:imgEffect>
                  </a14:imgLayer>
                </a14:imgProps>
              </a:ext>
              <a:ext uri="{28A0092B-C50C-407E-A947-70E740481C1C}">
                <a14:useLocalDpi xmlns:a14="http://schemas.microsoft.com/office/drawing/2010/main" val="0"/>
              </a:ext>
            </a:extLst>
          </a:blip>
          <a:srcRect t="15833" b="23405"/>
          <a:stretch/>
        </p:blipFill>
        <p:spPr bwMode="auto">
          <a:xfrm>
            <a:off x="-1" y="0"/>
            <a:ext cx="8772041" cy="18608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Error-cross, red, cross, error png | PNGWing">
            <a:extLst>
              <a:ext uri="{FF2B5EF4-FFF2-40B4-BE49-F238E27FC236}">
                <a16:creationId xmlns:a16="http://schemas.microsoft.com/office/drawing/2014/main" id="{4CEFA7AF-40D3-4603-80E9-E082276A823E}"/>
              </a:ext>
            </a:extLst>
          </p:cNvPr>
          <p:cNvPicPr>
            <a:picLocks noChangeAspect="1" noChangeArrowheads="1"/>
          </p:cNvPicPr>
          <p:nvPr/>
        </p:nvPicPr>
        <p:blipFill>
          <a:blip r:embed="rId15" cstate="hqprint">
            <a:clrChange>
              <a:clrFrom>
                <a:srgbClr val="000000">
                  <a:alpha val="0"/>
                </a:srgbClr>
              </a:clrFrom>
              <a:clrTo>
                <a:srgbClr val="000000">
                  <a:alpha val="0"/>
                </a:srgbClr>
              </a:clrTo>
            </a:clrChange>
            <a:extLst>
              <a:ext uri="{BEBA8EAE-BF5A-486C-A8C5-ECC9F3942E4B}">
                <a14:imgProps xmlns:a14="http://schemas.microsoft.com/office/drawing/2010/main">
                  <a14:imgLayer r:embed="rId16">
                    <a14:imgEffect>
                      <a14:backgroundRemoval t="4615" b="90000" l="10000" r="90000">
                        <a14:foregroundMark x1="24674" y1="8154" x2="24457" y2="4615"/>
                      </a14:backgroundRemoval>
                    </a14:imgEffect>
                  </a14:imgLayer>
                </a14:imgProps>
              </a:ext>
              <a:ext uri="{28A0092B-C50C-407E-A947-70E740481C1C}">
                <a14:useLocalDpi xmlns:a14="http://schemas.microsoft.com/office/drawing/2010/main" val="0"/>
              </a:ext>
            </a:extLst>
          </a:blip>
          <a:srcRect/>
          <a:stretch>
            <a:fillRect/>
          </a:stretch>
        </p:blipFill>
        <p:spPr bwMode="auto">
          <a:xfrm>
            <a:off x="1636188" y="329203"/>
            <a:ext cx="2244191" cy="1585570"/>
          </a:xfrm>
          <a:prstGeom prst="rect">
            <a:avLst/>
          </a:prstGeom>
          <a:noFill/>
          <a:extLst>
            <a:ext uri="{909E8E84-426E-40DD-AFC4-6F175D3DCCD1}">
              <a14:hiddenFill xmlns:a14="http://schemas.microsoft.com/office/drawing/2010/main">
                <a:solidFill>
                  <a:srgbClr val="FFFFFF"/>
                </a:solidFill>
              </a14:hiddenFill>
            </a:ext>
          </a:extLst>
        </p:spPr>
      </p:pic>
      <p:sp>
        <p:nvSpPr>
          <p:cNvPr id="5" name="PoljeZBesedilom 4">
            <a:extLst>
              <a:ext uri="{FF2B5EF4-FFF2-40B4-BE49-F238E27FC236}">
                <a16:creationId xmlns:a16="http://schemas.microsoft.com/office/drawing/2014/main" id="{191B4C4F-B64B-4979-8477-5AA50ACF57D6}"/>
              </a:ext>
            </a:extLst>
          </p:cNvPr>
          <p:cNvSpPr txBox="1"/>
          <p:nvPr/>
        </p:nvSpPr>
        <p:spPr>
          <a:xfrm>
            <a:off x="7619215" y="478550"/>
            <a:ext cx="4401518" cy="923330"/>
          </a:xfrm>
          <a:prstGeom prst="rect">
            <a:avLst/>
          </a:prstGeom>
          <a:noFill/>
        </p:spPr>
        <p:txBody>
          <a:bodyPr wrap="square" rtlCol="0">
            <a:spAutoFit/>
          </a:bodyPr>
          <a:lstStyle/>
          <a:p>
            <a:r>
              <a:rPr lang="sl-SI" sz="5400" b="1" dirty="0">
                <a:latin typeface="Arial" panose="020B0604020202020204" pitchFamily="34" charset="0"/>
                <a:cs typeface="Arial" panose="020B0604020202020204" pitchFamily="34" charset="0"/>
              </a:rPr>
              <a:t>?       ?       ?</a:t>
            </a:r>
          </a:p>
        </p:txBody>
      </p:sp>
      <p:pic>
        <p:nvPicPr>
          <p:cNvPr id="1030" name="Picture 6" descr="Error-cross, red, cross, error png | PNGWing">
            <a:extLst>
              <a:ext uri="{FF2B5EF4-FFF2-40B4-BE49-F238E27FC236}">
                <a16:creationId xmlns:a16="http://schemas.microsoft.com/office/drawing/2014/main" id="{07541D5F-7727-41AA-BBDB-E516849A4350}"/>
              </a:ext>
            </a:extLst>
          </p:cNvPr>
          <p:cNvPicPr>
            <a:picLocks noChangeAspect="1" noChangeArrowheads="1"/>
          </p:cNvPicPr>
          <p:nvPr/>
        </p:nvPicPr>
        <p:blipFill>
          <a:blip r:embed="rId15" cstate="hqprint">
            <a:extLst>
              <a:ext uri="{BEBA8EAE-BF5A-486C-A8C5-ECC9F3942E4B}">
                <a14:imgProps xmlns:a14="http://schemas.microsoft.com/office/drawing/2010/main">
                  <a14:imgLayer r:embed="rId16">
                    <a14:imgEffect>
                      <a14:backgroundRemoval t="4615" b="90000" l="10000" r="90000">
                        <a14:foregroundMark x1="24674" y1="8154" x2="24457" y2="4615"/>
                      </a14:backgroundRemoval>
                    </a14:imgEffect>
                  </a14:imgLayer>
                </a14:imgProps>
              </a:ext>
              <a:ext uri="{28A0092B-C50C-407E-A947-70E740481C1C}">
                <a14:useLocalDpi xmlns:a14="http://schemas.microsoft.com/office/drawing/2010/main" val="0"/>
              </a:ext>
            </a:extLst>
          </a:blip>
          <a:srcRect/>
          <a:stretch>
            <a:fillRect/>
          </a:stretch>
        </p:blipFill>
        <p:spPr bwMode="auto">
          <a:xfrm>
            <a:off x="-140344" y="313709"/>
            <a:ext cx="2244191" cy="15855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Error-cross, red, cross, error png | PNGWing">
            <a:extLst>
              <a:ext uri="{FF2B5EF4-FFF2-40B4-BE49-F238E27FC236}">
                <a16:creationId xmlns:a16="http://schemas.microsoft.com/office/drawing/2014/main" id="{37DB541A-D45C-4D33-8D10-D0324A694DE3}"/>
              </a:ext>
            </a:extLst>
          </p:cNvPr>
          <p:cNvPicPr>
            <a:picLocks noChangeAspect="1" noChangeArrowheads="1"/>
          </p:cNvPicPr>
          <p:nvPr/>
        </p:nvPicPr>
        <p:blipFill>
          <a:blip r:embed="rId15" cstate="hqprint">
            <a:extLst>
              <a:ext uri="{BEBA8EAE-BF5A-486C-A8C5-ECC9F3942E4B}">
                <a14:imgProps xmlns:a14="http://schemas.microsoft.com/office/drawing/2010/main">
                  <a14:imgLayer r:embed="rId16">
                    <a14:imgEffect>
                      <a14:backgroundRemoval t="4615" b="90000" l="10000" r="90000">
                        <a14:foregroundMark x1="24674" y1="8154" x2="24457" y2="4615"/>
                      </a14:backgroundRemoval>
                    </a14:imgEffect>
                  </a14:imgLayer>
                </a14:imgProps>
              </a:ext>
              <a:ext uri="{28A0092B-C50C-407E-A947-70E740481C1C}">
                <a14:useLocalDpi xmlns:a14="http://schemas.microsoft.com/office/drawing/2010/main" val="0"/>
              </a:ext>
            </a:extLst>
          </a:blip>
          <a:srcRect/>
          <a:stretch>
            <a:fillRect/>
          </a:stretch>
        </p:blipFill>
        <p:spPr bwMode="auto">
          <a:xfrm>
            <a:off x="3366501" y="313709"/>
            <a:ext cx="2244191" cy="1585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ulpture Clipart Thinking Man - Thinking Man Statue Png, Transparent Png -  500x671(#1719139) - PngFind">
            <a:extLst>
              <a:ext uri="{FF2B5EF4-FFF2-40B4-BE49-F238E27FC236}">
                <a16:creationId xmlns:a16="http://schemas.microsoft.com/office/drawing/2014/main" id="{E7F3F7BB-1D9E-4F90-A652-EE48A26BF95A}"/>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6134" b="92297" l="12857" r="92857">
                        <a14:foregroundMark x1="25952" y1="10984" x2="27381" y2="8702"/>
                        <a14:foregroundMark x1="57738" y1="87304" x2="72857" y2="92297"/>
                        <a14:foregroundMark x1="27381" y1="6134" x2="29643" y2="7561"/>
                        <a14:foregroundMark x1="62262" y1="26961" x2="65000" y2="33096"/>
                      </a14:backgroundRemoval>
                    </a14:imgEffect>
                  </a14:imgLayer>
                </a14:imgProps>
              </a:ext>
              <a:ext uri="{28A0092B-C50C-407E-A947-70E740481C1C}">
                <a14:useLocalDpi xmlns:a14="http://schemas.microsoft.com/office/drawing/2010/main" val="0"/>
              </a:ext>
            </a:extLst>
          </a:blip>
          <a:srcRect/>
          <a:stretch>
            <a:fillRect/>
          </a:stretch>
        </p:blipFill>
        <p:spPr bwMode="auto">
          <a:xfrm>
            <a:off x="7049304" y="1860828"/>
            <a:ext cx="6172337" cy="515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48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4EB8BD9-109B-4DD8-94B5-9717D79B4434}"/>
              </a:ext>
            </a:extLst>
          </p:cNvPr>
          <p:cNvSpPr>
            <a:spLocks noGrp="1"/>
          </p:cNvSpPr>
          <p:nvPr>
            <p:ph type="title"/>
          </p:nvPr>
        </p:nvSpPr>
        <p:spPr>
          <a:xfrm>
            <a:off x="1403452" y="804519"/>
            <a:ext cx="9603275" cy="1049235"/>
          </a:xfrm>
        </p:spPr>
        <p:txBody>
          <a:bodyPr/>
          <a:lstStyle/>
          <a:p>
            <a:r>
              <a:rPr lang="sl-SI" dirty="0"/>
              <a:t>Predstavitev problema – pravila</a:t>
            </a:r>
          </a:p>
        </p:txBody>
      </p:sp>
      <p:sp>
        <p:nvSpPr>
          <p:cNvPr id="4" name="Pravokotnik: zaokroženi vogali 3">
            <a:extLst>
              <a:ext uri="{FF2B5EF4-FFF2-40B4-BE49-F238E27FC236}">
                <a16:creationId xmlns:a16="http://schemas.microsoft.com/office/drawing/2014/main" id="{EAC6FEF2-0665-441F-8DE9-2C923B9ECE56}"/>
              </a:ext>
            </a:extLst>
          </p:cNvPr>
          <p:cNvSpPr/>
          <p:nvPr/>
        </p:nvSpPr>
        <p:spPr>
          <a:xfrm>
            <a:off x="527215" y="2314055"/>
            <a:ext cx="6121830" cy="4259587"/>
          </a:xfrm>
          <a:prstGeom prst="roundRect">
            <a:avLst/>
          </a:prstGeom>
          <a:solidFill>
            <a:srgbClr val="D4D1CC"/>
          </a:solidFill>
          <a:ln w="76200">
            <a:solidFill>
              <a:srgbClr val="70533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sl-SI" sz="2400" dirty="0">
                <a:solidFill>
                  <a:schemeClr val="tx1"/>
                </a:solidFill>
              </a:rPr>
              <a:t>Izbiramo med N stanovanji</a:t>
            </a:r>
          </a:p>
          <a:p>
            <a:pPr marL="285750" indent="-285750">
              <a:lnSpc>
                <a:spcPct val="150000"/>
              </a:lnSpc>
              <a:buFont typeface="Arial" panose="020B0604020202020204" pitchFamily="34" charset="0"/>
              <a:buChar char="•"/>
            </a:pPr>
            <a:r>
              <a:rPr lang="sl-SI" sz="2400" dirty="0">
                <a:solidFill>
                  <a:schemeClr val="tx1"/>
                </a:solidFill>
              </a:rPr>
              <a:t>Ogledujemo si </a:t>
            </a:r>
            <a:r>
              <a:rPr lang="sl-SI" sz="2400" u="sng" dirty="0">
                <a:solidFill>
                  <a:schemeClr val="tx1"/>
                </a:solidFill>
              </a:rPr>
              <a:t>po eno stanovanje naenkrat</a:t>
            </a:r>
          </a:p>
          <a:p>
            <a:pPr marL="285750" indent="-285750">
              <a:lnSpc>
                <a:spcPct val="150000"/>
              </a:lnSpc>
              <a:buFont typeface="Arial" panose="020B0604020202020204" pitchFamily="34" charset="0"/>
              <a:buChar char="•"/>
            </a:pPr>
            <a:r>
              <a:rPr lang="sl-SI" sz="2400" u="sng" dirty="0">
                <a:solidFill>
                  <a:schemeClr val="tx1"/>
                </a:solidFill>
              </a:rPr>
              <a:t>Po vsakem ogledu </a:t>
            </a:r>
            <a:r>
              <a:rPr lang="sl-SI" sz="2400" dirty="0">
                <a:solidFill>
                  <a:schemeClr val="tx1"/>
                </a:solidFill>
              </a:rPr>
              <a:t>odločitev o nakupu</a:t>
            </a:r>
          </a:p>
          <a:p>
            <a:pPr marL="742950" lvl="1" indent="-285750">
              <a:lnSpc>
                <a:spcPct val="150000"/>
              </a:lnSpc>
              <a:buFont typeface="Arial" panose="020B0604020202020204" pitchFamily="34" charset="0"/>
              <a:buChar char="•"/>
            </a:pPr>
            <a:r>
              <a:rPr lang="sl-SI" sz="2400" dirty="0">
                <a:solidFill>
                  <a:schemeClr val="tx1"/>
                </a:solidFill>
              </a:rPr>
              <a:t>Če ga kupimo, se proces zaključi</a:t>
            </a:r>
          </a:p>
          <a:p>
            <a:pPr marL="742950" lvl="1" indent="-285750">
              <a:lnSpc>
                <a:spcPct val="150000"/>
              </a:lnSpc>
              <a:buFont typeface="Arial" panose="020B0604020202020204" pitchFamily="34" charset="0"/>
              <a:buChar char="•"/>
            </a:pPr>
            <a:r>
              <a:rPr lang="sl-SI" sz="2400" dirty="0">
                <a:solidFill>
                  <a:schemeClr val="tx1"/>
                </a:solidFill>
              </a:rPr>
              <a:t>Če ga ne kupimo, trenutno ponudbo izgubimo – NI POTI NAZAJ!</a:t>
            </a:r>
          </a:p>
        </p:txBody>
      </p:sp>
      <p:sp>
        <p:nvSpPr>
          <p:cNvPr id="5" name="PoljeZBesedilom 4">
            <a:extLst>
              <a:ext uri="{FF2B5EF4-FFF2-40B4-BE49-F238E27FC236}">
                <a16:creationId xmlns:a16="http://schemas.microsoft.com/office/drawing/2014/main" id="{B56F2B5B-7A0E-4396-8DC4-FC30272D0086}"/>
              </a:ext>
            </a:extLst>
          </p:cNvPr>
          <p:cNvSpPr txBox="1"/>
          <p:nvPr/>
        </p:nvSpPr>
        <p:spPr>
          <a:xfrm>
            <a:off x="6961668" y="2314055"/>
            <a:ext cx="3857186" cy="3497428"/>
          </a:xfrm>
          <a:prstGeom prst="flowChartDocument">
            <a:avLst/>
          </a:prstGeom>
          <a:solidFill>
            <a:srgbClr val="8A714F"/>
          </a:solidFill>
          <a:ln w="57150">
            <a:solidFill>
              <a:srgbClr val="705330"/>
            </a:solidFill>
          </a:ln>
          <a:effectLst>
            <a:outerShdw blurRad="76200" dir="18900000" sy="23000" kx="-1200000" algn="bl" rotWithShape="0">
              <a:prstClr val="black">
                <a:alpha val="20000"/>
              </a:prstClr>
            </a:outerShdw>
          </a:effectLst>
        </p:spPr>
        <p:txBody>
          <a:bodyPr wrap="square" rtlCol="0" anchor="ctr">
            <a:spAutoFit/>
          </a:bodyPr>
          <a:lstStyle/>
          <a:p>
            <a:pPr algn="ctr"/>
            <a:endParaRPr lang="sl-SI" sz="16600" dirty="0">
              <a:latin typeface="Bahnschrift SemiBold" panose="020B0502040204020203" pitchFamily="34" charset="0"/>
            </a:endParaRPr>
          </a:p>
        </p:txBody>
      </p:sp>
      <p:sp>
        <p:nvSpPr>
          <p:cNvPr id="6" name="Označba mesta vsebine 2">
            <a:extLst>
              <a:ext uri="{FF2B5EF4-FFF2-40B4-BE49-F238E27FC236}">
                <a16:creationId xmlns:a16="http://schemas.microsoft.com/office/drawing/2014/main" id="{345640A5-7DFA-4ACA-8D9A-F61ED16B1ADF}"/>
              </a:ext>
            </a:extLst>
          </p:cNvPr>
          <p:cNvSpPr txBox="1">
            <a:spLocks/>
          </p:cNvSpPr>
          <p:nvPr/>
        </p:nvSpPr>
        <p:spPr>
          <a:xfrm>
            <a:off x="7061823" y="2485414"/>
            <a:ext cx="3757031" cy="3154710"/>
          </a:xfrm>
          <a:prstGeom prst="rect">
            <a:avLst/>
          </a:prstGeom>
          <a:ln w="57150">
            <a:noFill/>
          </a:ln>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sl-SI" sz="2400" b="1" i="1" dirty="0">
                <a:solidFill>
                  <a:schemeClr val="bg1"/>
                </a:solidFill>
              </a:rPr>
              <a:t>Način za maksimiranje verjetnosti, da bomo izbrali najboljše stanovanje iz vse ponudbe?</a:t>
            </a:r>
          </a:p>
          <a:p>
            <a:pPr marL="0" indent="0">
              <a:buNone/>
            </a:pPr>
            <a:r>
              <a:rPr lang="sl-SI" sz="2400" b="1" i="1" dirty="0">
                <a:solidFill>
                  <a:schemeClr val="bg1"/>
                </a:solidFill>
              </a:rPr>
              <a:t>Vrednost maksimalne verjetnosti?</a:t>
            </a:r>
            <a:endParaRPr lang="sl-SI" sz="2400" b="1" dirty="0">
              <a:solidFill>
                <a:schemeClr val="bg1"/>
              </a:solidFill>
            </a:endParaRPr>
          </a:p>
          <a:p>
            <a:pPr marL="0" indent="0">
              <a:buNone/>
            </a:pPr>
            <a:endParaRPr lang="sl-SI" b="1" dirty="0">
              <a:solidFill>
                <a:schemeClr val="bg1"/>
              </a:solidFill>
            </a:endParaRPr>
          </a:p>
        </p:txBody>
      </p:sp>
      <p:sp>
        <p:nvSpPr>
          <p:cNvPr id="7" name="PoljeZBesedilom 6">
            <a:extLst>
              <a:ext uri="{FF2B5EF4-FFF2-40B4-BE49-F238E27FC236}">
                <a16:creationId xmlns:a16="http://schemas.microsoft.com/office/drawing/2014/main" id="{4FA3EABD-E59A-47C6-AD13-229F59575765}"/>
              </a:ext>
            </a:extLst>
          </p:cNvPr>
          <p:cNvSpPr txBox="1"/>
          <p:nvPr/>
        </p:nvSpPr>
        <p:spPr>
          <a:xfrm>
            <a:off x="7790124" y="2314055"/>
            <a:ext cx="2286000" cy="3154710"/>
          </a:xfrm>
          <a:prstGeom prst="rect">
            <a:avLst/>
          </a:prstGeom>
          <a:noFill/>
        </p:spPr>
        <p:txBody>
          <a:bodyPr wrap="square">
            <a:spAutoFit/>
          </a:bodyPr>
          <a:lstStyle/>
          <a:p>
            <a:pPr algn="ctr"/>
            <a:r>
              <a:rPr lang="sl-SI" sz="19900" dirty="0">
                <a:latin typeface="Bahnschrift SemiBold" panose="020B0502040204020203" pitchFamily="34" charset="0"/>
              </a:rPr>
              <a:t>?</a:t>
            </a:r>
          </a:p>
        </p:txBody>
      </p:sp>
    </p:spTree>
    <p:extLst>
      <p:ext uri="{BB962C8B-B14F-4D97-AF65-F5344CB8AC3E}">
        <p14:creationId xmlns:p14="http://schemas.microsoft.com/office/powerpoint/2010/main" val="313981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C0C5C14-1E50-49D1-83BE-BAD5B15E8AC2}"/>
              </a:ext>
            </a:extLst>
          </p:cNvPr>
          <p:cNvSpPr>
            <a:spLocks noGrp="1"/>
          </p:cNvSpPr>
          <p:nvPr>
            <p:ph type="title"/>
          </p:nvPr>
        </p:nvSpPr>
        <p:spPr/>
        <p:txBody>
          <a:bodyPr/>
          <a:lstStyle/>
          <a:p>
            <a:r>
              <a:rPr lang="sl-SI" dirty="0"/>
              <a:t>RAZLIČICE</a:t>
            </a:r>
          </a:p>
        </p:txBody>
      </p:sp>
      <p:sp>
        <p:nvSpPr>
          <p:cNvPr id="3" name="Označba mesta vsebine 2">
            <a:extLst>
              <a:ext uri="{FF2B5EF4-FFF2-40B4-BE49-F238E27FC236}">
                <a16:creationId xmlns:a16="http://schemas.microsoft.com/office/drawing/2014/main" id="{54457819-C287-410F-B15C-D4C1B45E09A0}"/>
              </a:ext>
            </a:extLst>
          </p:cNvPr>
          <p:cNvSpPr>
            <a:spLocks noGrp="1"/>
          </p:cNvSpPr>
          <p:nvPr>
            <p:ph idx="1"/>
          </p:nvPr>
        </p:nvSpPr>
        <p:spPr>
          <a:xfrm>
            <a:off x="530703" y="1853754"/>
            <a:ext cx="4174305" cy="3450613"/>
          </a:xfrm>
        </p:spPr>
        <p:txBody>
          <a:bodyPr>
            <a:normAutofit/>
          </a:bodyPr>
          <a:lstStyle/>
          <a:p>
            <a:r>
              <a:rPr lang="sl-SI" sz="2400" dirty="0" err="1"/>
              <a:t>the</a:t>
            </a:r>
            <a:r>
              <a:rPr lang="sl-SI" sz="2400" dirty="0"/>
              <a:t> </a:t>
            </a:r>
            <a:r>
              <a:rPr lang="sl-SI" sz="2400" dirty="0" err="1"/>
              <a:t>secretary</a:t>
            </a:r>
            <a:r>
              <a:rPr lang="sl-SI" sz="2400" dirty="0"/>
              <a:t> problem</a:t>
            </a:r>
          </a:p>
          <a:p>
            <a:r>
              <a:rPr lang="sl-SI" sz="2400" dirty="0" err="1"/>
              <a:t>the</a:t>
            </a:r>
            <a:r>
              <a:rPr lang="sl-SI" sz="2400" dirty="0"/>
              <a:t> </a:t>
            </a:r>
            <a:r>
              <a:rPr lang="sl-SI" sz="2400" dirty="0" err="1"/>
              <a:t>marriage</a:t>
            </a:r>
            <a:r>
              <a:rPr lang="sl-SI" sz="2400" dirty="0"/>
              <a:t> problem</a:t>
            </a:r>
          </a:p>
          <a:p>
            <a:r>
              <a:rPr lang="sl-SI" sz="2400" dirty="0" err="1"/>
              <a:t>the</a:t>
            </a:r>
            <a:r>
              <a:rPr lang="sl-SI" sz="2400" dirty="0"/>
              <a:t> </a:t>
            </a:r>
            <a:r>
              <a:rPr lang="sl-SI" sz="2400" dirty="0" err="1"/>
              <a:t>sultan‘s</a:t>
            </a:r>
            <a:r>
              <a:rPr lang="sl-SI" sz="2400" dirty="0"/>
              <a:t> </a:t>
            </a:r>
            <a:r>
              <a:rPr lang="sl-SI" sz="2400" dirty="0" err="1"/>
              <a:t>dowry</a:t>
            </a:r>
            <a:r>
              <a:rPr lang="sl-SI" sz="2400" dirty="0"/>
              <a:t> problem</a:t>
            </a:r>
          </a:p>
          <a:p>
            <a:r>
              <a:rPr lang="sl-SI" sz="2400" dirty="0" err="1"/>
              <a:t>the</a:t>
            </a:r>
            <a:r>
              <a:rPr lang="sl-SI" sz="2400" dirty="0"/>
              <a:t> </a:t>
            </a:r>
            <a:r>
              <a:rPr lang="sl-SI" sz="2400" dirty="0" err="1"/>
              <a:t>best</a:t>
            </a:r>
            <a:r>
              <a:rPr lang="sl-SI" sz="2400" dirty="0"/>
              <a:t> </a:t>
            </a:r>
            <a:r>
              <a:rPr lang="sl-SI" sz="2400" dirty="0" err="1"/>
              <a:t>choice</a:t>
            </a:r>
            <a:r>
              <a:rPr lang="sl-SI" sz="2400" dirty="0"/>
              <a:t> problem</a:t>
            </a:r>
          </a:p>
          <a:p>
            <a:r>
              <a:rPr lang="sl-SI" sz="2400" dirty="0" err="1"/>
              <a:t>the</a:t>
            </a:r>
            <a:r>
              <a:rPr lang="sl-SI" sz="2400" dirty="0"/>
              <a:t> </a:t>
            </a:r>
            <a:r>
              <a:rPr lang="sl-SI" sz="2400" dirty="0" err="1"/>
              <a:t>googol</a:t>
            </a:r>
            <a:r>
              <a:rPr lang="sl-SI" sz="2400" dirty="0"/>
              <a:t> game</a:t>
            </a:r>
          </a:p>
          <a:p>
            <a:r>
              <a:rPr lang="sl-SI" sz="2400" dirty="0"/>
              <a:t>…</a:t>
            </a:r>
          </a:p>
        </p:txBody>
      </p:sp>
      <p:pic>
        <p:nvPicPr>
          <p:cNvPr id="2050" name="Picture 2" descr="How to avoid the long, hot interview line with an online test - Kalibrr  Advice">
            <a:extLst>
              <a:ext uri="{FF2B5EF4-FFF2-40B4-BE49-F238E27FC236}">
                <a16:creationId xmlns:a16="http://schemas.microsoft.com/office/drawing/2014/main" id="{A580B1B6-A47D-4D4E-9599-6F106DE75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8438" y="286965"/>
            <a:ext cx="3833130" cy="2903141"/>
          </a:xfrm>
          <a:prstGeom prst="rect">
            <a:avLst/>
          </a:prstGeom>
          <a:noFill/>
          <a:extLst>
            <a:ext uri="{909E8E84-426E-40DD-AFC4-6F175D3DCCD1}">
              <a14:hiddenFill xmlns:a14="http://schemas.microsoft.com/office/drawing/2010/main">
                <a:solidFill>
                  <a:srgbClr val="FFFFFF"/>
                </a:solidFill>
              </a14:hiddenFill>
            </a:ext>
          </a:extLst>
        </p:spPr>
      </p:pic>
      <p:sp>
        <p:nvSpPr>
          <p:cNvPr id="5" name="PoljeZBesedilom 4">
            <a:extLst>
              <a:ext uri="{FF2B5EF4-FFF2-40B4-BE49-F238E27FC236}">
                <a16:creationId xmlns:a16="http://schemas.microsoft.com/office/drawing/2014/main" id="{C7961B05-B97F-4408-A922-73FC3E0C6FCA}"/>
              </a:ext>
            </a:extLst>
          </p:cNvPr>
          <p:cNvSpPr txBox="1"/>
          <p:nvPr/>
        </p:nvSpPr>
        <p:spPr>
          <a:xfrm>
            <a:off x="0" y="6549599"/>
            <a:ext cx="11793034" cy="246221"/>
          </a:xfrm>
          <a:prstGeom prst="rect">
            <a:avLst/>
          </a:prstGeom>
          <a:noFill/>
        </p:spPr>
        <p:txBody>
          <a:bodyPr wrap="square" rtlCol="0">
            <a:spAutoFit/>
          </a:bodyPr>
          <a:lstStyle/>
          <a:p>
            <a:r>
              <a:rPr lang="sl-SI" sz="1000" dirty="0"/>
              <a:t>Vir slik: </a:t>
            </a:r>
            <a:r>
              <a:rPr lang="sl-SI" sz="1000" dirty="0">
                <a:hlinkClick r:id="rId4">
                  <a:extLst>
                    <a:ext uri="{A12FA001-AC4F-418D-AE19-62706E023703}">
                      <ahyp:hlinkClr xmlns:ahyp="http://schemas.microsoft.com/office/drawing/2018/hyperlinkcolor" val="tx"/>
                    </a:ext>
                  </a:extLst>
                </a:hlinkClick>
              </a:rPr>
              <a:t>https://www.kalibrr.com/advice/wp-content/uploads/2014/10/shutterstock_85396711.jpg</a:t>
            </a:r>
            <a:r>
              <a:rPr lang="sl-SI" sz="1000" dirty="0"/>
              <a:t>, https://images6.fanpop.com/image/photos/35100000/Disney-Princess-Line-disney-princess-35133639-1586-826.png</a:t>
            </a:r>
          </a:p>
        </p:txBody>
      </p:sp>
      <p:pic>
        <p:nvPicPr>
          <p:cNvPr id="2052" name="Picture 4" descr="Disney Princess Line - Princesses Disney photo (35133639) - fanpop">
            <a:extLst>
              <a:ext uri="{FF2B5EF4-FFF2-40B4-BE49-F238E27FC236}">
                <a16:creationId xmlns:a16="http://schemas.microsoft.com/office/drawing/2014/main" id="{3FCFD2F0-BE1C-4A1D-8C5B-15B74A0667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8508" y="3526304"/>
            <a:ext cx="4502606" cy="23451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PoljeZBesedilom 5">
                <a:extLst>
                  <a:ext uri="{FF2B5EF4-FFF2-40B4-BE49-F238E27FC236}">
                    <a16:creationId xmlns:a16="http://schemas.microsoft.com/office/drawing/2014/main" id="{9C84412A-4091-4C12-9605-4DD3B51AE194}"/>
                  </a:ext>
                </a:extLst>
              </p:cNvPr>
              <p:cNvSpPr txBox="1"/>
              <p:nvPr/>
            </p:nvSpPr>
            <p:spPr>
              <a:xfrm>
                <a:off x="9207467" y="4174565"/>
                <a:ext cx="2440575" cy="1038682"/>
              </a:xfrm>
              <a:prstGeom prst="rect">
                <a:avLst/>
              </a:prstGeom>
              <a:noFill/>
              <a:ln w="38100">
                <a:solidFill>
                  <a:srgbClr val="70533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sl-SI" sz="6600" b="1" i="1" smtClean="0">
                              <a:solidFill>
                                <a:srgbClr val="836967"/>
                              </a:solidFill>
                              <a:latin typeface="Cambria Math" panose="02040503050406030204" pitchFamily="18" charset="0"/>
                            </a:rPr>
                          </m:ctrlPr>
                        </m:sSupPr>
                        <m:e>
                          <m:r>
                            <a:rPr lang="sl-SI" sz="6600" b="1" i="1">
                              <a:latin typeface="Cambria Math" panose="02040503050406030204" pitchFamily="18" charset="0"/>
                            </a:rPr>
                            <m:t>𝟏𝟎</m:t>
                          </m:r>
                        </m:e>
                        <m:sup>
                          <m:r>
                            <a:rPr lang="sl-SI" sz="6600" b="1" i="0">
                              <a:latin typeface="Cambria Math" panose="02040503050406030204" pitchFamily="18" charset="0"/>
                            </a:rPr>
                            <m:t>𝟏𝟎𝟎</m:t>
                          </m:r>
                        </m:sup>
                      </m:sSup>
                    </m:oMath>
                  </m:oMathPara>
                </a14:m>
                <a:endParaRPr lang="sl-SI" sz="6600" b="1" dirty="0"/>
              </a:p>
            </p:txBody>
          </p:sp>
        </mc:Choice>
        <mc:Fallback xmlns="">
          <p:sp>
            <p:nvSpPr>
              <p:cNvPr id="6" name="PoljeZBesedilom 5">
                <a:extLst>
                  <a:ext uri="{FF2B5EF4-FFF2-40B4-BE49-F238E27FC236}">
                    <a16:creationId xmlns:a16="http://schemas.microsoft.com/office/drawing/2014/main" id="{9C84412A-4091-4C12-9605-4DD3B51AE194}"/>
                  </a:ext>
                </a:extLst>
              </p:cNvPr>
              <p:cNvSpPr txBox="1">
                <a:spLocks noRot="1" noChangeAspect="1" noMove="1" noResize="1" noEditPoints="1" noAdjustHandles="1" noChangeArrowheads="1" noChangeShapeType="1" noTextEdit="1"/>
              </p:cNvSpPr>
              <p:nvPr/>
            </p:nvSpPr>
            <p:spPr>
              <a:xfrm>
                <a:off x="9207467" y="4174565"/>
                <a:ext cx="2440575" cy="1038682"/>
              </a:xfrm>
              <a:prstGeom prst="rect">
                <a:avLst/>
              </a:prstGeom>
              <a:blipFill>
                <a:blip r:embed="rId6"/>
                <a:stretch>
                  <a:fillRect/>
                </a:stretch>
              </a:blipFill>
              <a:ln w="38100">
                <a:solidFill>
                  <a:srgbClr val="705330"/>
                </a:solidFill>
              </a:ln>
            </p:spPr>
            <p:txBody>
              <a:bodyPr/>
              <a:lstStyle/>
              <a:p>
                <a:r>
                  <a:rPr lang="sl-SI">
                    <a:noFill/>
                  </a:rPr>
                  <a:t> </a:t>
                </a:r>
              </a:p>
            </p:txBody>
          </p:sp>
        </mc:Fallback>
      </mc:AlternateContent>
    </p:spTree>
    <p:extLst>
      <p:ext uri="{BB962C8B-B14F-4D97-AF65-F5344CB8AC3E}">
        <p14:creationId xmlns:p14="http://schemas.microsoft.com/office/powerpoint/2010/main" val="1408392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455955F2-595E-49DD-9A4A-D1BB0548ED68}"/>
              </a:ext>
            </a:extLst>
          </p:cNvPr>
          <p:cNvSpPr>
            <a:spLocks noGrp="1"/>
          </p:cNvSpPr>
          <p:nvPr>
            <p:ph type="title"/>
          </p:nvPr>
        </p:nvSpPr>
        <p:spPr/>
        <p:txBody>
          <a:bodyPr/>
          <a:lstStyle/>
          <a:p>
            <a:r>
              <a:rPr lang="sl-SI" dirty="0"/>
              <a:t>MATEMATIČNA FORMULACIJA</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489" y="2331325"/>
            <a:ext cx="10811191" cy="2697875"/>
          </a:xfrm>
        </p:spPr>
      </p:pic>
    </p:spTree>
    <p:extLst>
      <p:ext uri="{BB962C8B-B14F-4D97-AF65-F5344CB8AC3E}">
        <p14:creationId xmlns:p14="http://schemas.microsoft.com/office/powerpoint/2010/main" val="4091274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oljeZBesedilom 7">
            <a:extLst>
              <a:ext uri="{FF2B5EF4-FFF2-40B4-BE49-F238E27FC236}">
                <a16:creationId xmlns:a16="http://schemas.microsoft.com/office/drawing/2014/main" id="{A6B43306-2455-4063-B0D2-AE6BEAFBCDC6}"/>
              </a:ext>
            </a:extLst>
          </p:cNvPr>
          <p:cNvSpPr txBox="1"/>
          <p:nvPr/>
        </p:nvSpPr>
        <p:spPr>
          <a:xfrm>
            <a:off x="7333280" y="3044196"/>
            <a:ext cx="4414435" cy="646331"/>
          </a:xfrm>
          <a:prstGeom prst="rect">
            <a:avLst/>
          </a:prstGeom>
          <a:solidFill>
            <a:schemeClr val="bg1"/>
          </a:solidFill>
        </p:spPr>
        <p:txBody>
          <a:bodyPr wrap="square" rtlCol="0">
            <a:spAutoFit/>
          </a:bodyPr>
          <a:lstStyle/>
          <a:p>
            <a:r>
              <a:rPr lang="sl-SI" sz="3600" dirty="0"/>
              <a:t>_ _ </a:t>
            </a:r>
            <a:r>
              <a:rPr lang="sl-SI" dirty="0"/>
              <a:t> </a:t>
            </a:r>
            <a:r>
              <a:rPr lang="sl-SI" sz="3600" dirty="0"/>
              <a:t>_ _ _ </a:t>
            </a:r>
            <a:r>
              <a:rPr lang="sl-SI" sz="1600" dirty="0"/>
              <a:t> </a:t>
            </a:r>
            <a:r>
              <a:rPr lang="sl-SI" sz="3600" dirty="0"/>
              <a:t>_ _ _  _  _</a:t>
            </a:r>
          </a:p>
        </p:txBody>
      </p:sp>
      <p:sp>
        <p:nvSpPr>
          <p:cNvPr id="7" name="PoljeZBesedilom 6">
            <a:extLst>
              <a:ext uri="{FF2B5EF4-FFF2-40B4-BE49-F238E27FC236}">
                <a16:creationId xmlns:a16="http://schemas.microsoft.com/office/drawing/2014/main" id="{2CC89EC4-67C8-4C3A-A999-914B647CDAFE}"/>
              </a:ext>
            </a:extLst>
          </p:cNvPr>
          <p:cNvSpPr txBox="1"/>
          <p:nvPr/>
        </p:nvSpPr>
        <p:spPr>
          <a:xfrm>
            <a:off x="7333280" y="2875001"/>
            <a:ext cx="4414435" cy="707886"/>
          </a:xfrm>
          <a:prstGeom prst="rect">
            <a:avLst/>
          </a:prstGeom>
          <a:solidFill>
            <a:schemeClr val="bg1"/>
          </a:solidFill>
        </p:spPr>
        <p:txBody>
          <a:bodyPr wrap="square" rtlCol="0">
            <a:spAutoFit/>
          </a:bodyPr>
          <a:lstStyle/>
          <a:p>
            <a:r>
              <a:rPr lang="sl-SI" sz="4000" dirty="0"/>
              <a:t>5 6 4 8 3 1 9 2 10 7</a:t>
            </a:r>
          </a:p>
        </p:txBody>
      </p:sp>
      <p:sp>
        <p:nvSpPr>
          <p:cNvPr id="2" name="Naslov 1">
            <a:extLst>
              <a:ext uri="{FF2B5EF4-FFF2-40B4-BE49-F238E27FC236}">
                <a16:creationId xmlns:a16="http://schemas.microsoft.com/office/drawing/2014/main" id="{DEB3C23D-79DF-4DAF-8889-CA386FEE0A18}"/>
              </a:ext>
            </a:extLst>
          </p:cNvPr>
          <p:cNvSpPr>
            <a:spLocks noGrp="1"/>
          </p:cNvSpPr>
          <p:nvPr>
            <p:ph type="title"/>
          </p:nvPr>
        </p:nvSpPr>
        <p:spPr/>
        <p:txBody>
          <a:bodyPr/>
          <a:lstStyle/>
          <a:p>
            <a:r>
              <a:rPr lang="sl-SI" dirty="0"/>
              <a:t>NAČINI REŠEVANJA</a:t>
            </a:r>
          </a:p>
        </p:txBody>
      </p:sp>
      <mc:AlternateContent xmlns:mc="http://schemas.openxmlformats.org/markup-compatibility/2006">
        <mc:Choice xmlns:a14="http://schemas.microsoft.com/office/drawing/2010/main" Requires="a14">
          <p:sp>
            <p:nvSpPr>
              <p:cNvPr id="3" name="Označba mesta vsebine 2">
                <a:extLst>
                  <a:ext uri="{FF2B5EF4-FFF2-40B4-BE49-F238E27FC236}">
                    <a16:creationId xmlns:a16="http://schemas.microsoft.com/office/drawing/2014/main" id="{B198966F-9611-4D71-ADBC-2E59B1058B15}"/>
                  </a:ext>
                </a:extLst>
              </p:cNvPr>
              <p:cNvSpPr>
                <a:spLocks noGrp="1"/>
              </p:cNvSpPr>
              <p:nvPr>
                <p:ph idx="1"/>
              </p:nvPr>
            </p:nvSpPr>
            <p:spPr/>
            <p:txBody>
              <a:bodyPr>
                <a:normAutofit/>
              </a:bodyPr>
              <a:lstStyle/>
              <a:p>
                <a:pPr marL="0" indent="0">
                  <a:buNone/>
                </a:pPr>
                <a:r>
                  <a:rPr lang="sl-SI" sz="2800"/>
                  <a:t>Predpostavka</a:t>
                </a:r>
                <a:r>
                  <a:rPr lang="sl-SI" sz="2800" dirty="0"/>
                  <a:t>: zaporedje je naključen element iz </a:t>
                </a:r>
                <a14:m>
                  <m:oMath xmlns:m="http://schemas.openxmlformats.org/officeDocument/2006/math">
                    <m:sSub>
                      <m:sSubPr>
                        <m:ctrlPr>
                          <a:rPr lang="sl-SI" sz="3200" b="1" i="1" smtClean="0">
                            <a:latin typeface="Cambria Math" panose="02040503050406030204" pitchFamily="18" charset="0"/>
                          </a:rPr>
                        </m:ctrlPr>
                      </m:sSubPr>
                      <m:e>
                        <m:r>
                          <a:rPr lang="sl-SI" sz="3200" b="1" i="0" smtClean="0">
                            <a:latin typeface="Cambria Math" panose="02040503050406030204" pitchFamily="18" charset="0"/>
                          </a:rPr>
                          <m:t>𝐒</m:t>
                        </m:r>
                      </m:e>
                      <m:sub>
                        <m:r>
                          <a:rPr lang="sl-SI" sz="3200" b="1" i="0" smtClean="0">
                            <a:latin typeface="Cambria Math" panose="02040503050406030204" pitchFamily="18" charset="0"/>
                          </a:rPr>
                          <m:t>𝐧</m:t>
                        </m:r>
                      </m:sub>
                    </m:sSub>
                  </m:oMath>
                </a14:m>
                <a:r>
                  <a:rPr lang="sl-SI" sz="2800" dirty="0"/>
                  <a:t>.</a:t>
                </a:r>
              </a:p>
              <a:p>
                <a:pPr marL="514350" indent="-514350">
                  <a:buFont typeface="+mj-lt"/>
                  <a:buAutoNum type="arabicPeriod"/>
                </a:pPr>
                <a:r>
                  <a:rPr lang="sl-SI" sz="2800" dirty="0"/>
                  <a:t>Naključni izbor</a:t>
                </a:r>
              </a:p>
              <a:p>
                <a:pPr marL="457200" lvl="1" indent="0">
                  <a:buNone/>
                </a:pPr>
                <a14:m>
                  <m:oMathPara xmlns:m="http://schemas.openxmlformats.org/officeDocument/2006/math">
                    <m:oMathParaPr>
                      <m:jc m:val="left"/>
                    </m:oMathParaPr>
                    <m:oMath xmlns:m="http://schemas.openxmlformats.org/officeDocument/2006/math">
                      <m:r>
                        <a:rPr lang="sl-SI" sz="2600" b="0" i="1" smtClean="0">
                          <a:latin typeface="Cambria Math" panose="02040503050406030204" pitchFamily="18" charset="0"/>
                        </a:rPr>
                        <m:t>𝑃</m:t>
                      </m:r>
                      <m:d>
                        <m:dPr>
                          <m:ctrlPr>
                            <a:rPr lang="sl-SI" sz="2600" b="0" i="1" smtClean="0">
                              <a:latin typeface="Cambria Math" panose="02040503050406030204" pitchFamily="18" charset="0"/>
                            </a:rPr>
                          </m:ctrlPr>
                        </m:dPr>
                        <m:e>
                          <m:r>
                            <a:rPr lang="sl-SI" sz="2600" b="0" i="1" smtClean="0">
                              <a:latin typeface="Cambria Math" panose="02040503050406030204" pitchFamily="18" charset="0"/>
                            </a:rPr>
                            <m:t>𝐴</m:t>
                          </m:r>
                        </m:e>
                      </m:d>
                      <m:r>
                        <a:rPr lang="sl-SI" sz="2600" b="0" i="1" smtClean="0">
                          <a:latin typeface="Cambria Math" panose="02040503050406030204" pitchFamily="18" charset="0"/>
                        </a:rPr>
                        <m:t>=</m:t>
                      </m:r>
                      <m:f>
                        <m:fPr>
                          <m:ctrlPr>
                            <a:rPr lang="sl-SI" sz="2600" b="0" i="1" smtClean="0">
                              <a:latin typeface="Cambria Math" panose="02040503050406030204" pitchFamily="18" charset="0"/>
                            </a:rPr>
                          </m:ctrlPr>
                        </m:fPr>
                        <m:num>
                          <m:r>
                            <a:rPr lang="sl-SI" sz="2600" b="0" i="0" smtClean="0">
                              <a:latin typeface="Cambria Math" panose="02040503050406030204" pitchFamily="18" charset="0"/>
                            </a:rPr>
                            <m:t>1</m:t>
                          </m:r>
                        </m:num>
                        <m:den>
                          <m:r>
                            <m:rPr>
                              <m:sty m:val="p"/>
                            </m:rPr>
                            <a:rPr lang="sl-SI" sz="2600" b="0" i="0" smtClean="0">
                              <a:latin typeface="Cambria Math" panose="02040503050406030204" pitchFamily="18" charset="0"/>
                            </a:rPr>
                            <m:t>N</m:t>
                          </m:r>
                        </m:den>
                      </m:f>
                    </m:oMath>
                  </m:oMathPara>
                </a14:m>
                <a:endParaRPr lang="sl-SI" sz="2600" dirty="0"/>
              </a:p>
              <a:p>
                <a:pPr marL="514350" indent="-514350">
                  <a:buFont typeface="+mj-lt"/>
                  <a:buAutoNum type="arabicPeriod"/>
                </a:pPr>
                <a:r>
                  <a:rPr lang="sl-SI" sz="2800" dirty="0"/>
                  <a:t>Reševanje z vzorcem</a:t>
                </a:r>
              </a:p>
            </p:txBody>
          </p:sp>
        </mc:Choice>
        <mc:Fallback>
          <p:sp>
            <p:nvSpPr>
              <p:cNvPr id="3" name="Označba mesta vsebine 2">
                <a:extLst>
                  <a:ext uri="{FF2B5EF4-FFF2-40B4-BE49-F238E27FC236}">
                    <a16:creationId xmlns:a16="http://schemas.microsoft.com/office/drawing/2014/main" id="{B198966F-9611-4D71-ADBC-2E59B1058B15}"/>
                  </a:ext>
                </a:extLst>
              </p:cNvPr>
              <p:cNvSpPr>
                <a:spLocks noGrp="1" noRot="1" noChangeAspect="1" noMove="1" noResize="1" noEditPoints="1" noAdjustHandles="1" noChangeArrowheads="1" noChangeShapeType="1" noTextEdit="1"/>
              </p:cNvSpPr>
              <p:nvPr>
                <p:ph idx="1"/>
              </p:nvPr>
            </p:nvSpPr>
            <p:spPr>
              <a:blipFill>
                <a:blip r:embed="rId3"/>
                <a:stretch>
                  <a:fillRect l="-1270"/>
                </a:stretch>
              </a:blipFill>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6" name="Pravokotnik: odrezani diagonalni vogali 5">
                <a:extLst>
                  <a:ext uri="{FF2B5EF4-FFF2-40B4-BE49-F238E27FC236}">
                    <a16:creationId xmlns:a16="http://schemas.microsoft.com/office/drawing/2014/main" id="{1A57A998-7B3F-494B-8FCE-62DF9AD83A28}"/>
                  </a:ext>
                </a:extLst>
              </p:cNvPr>
              <p:cNvSpPr/>
              <p:nvPr/>
            </p:nvSpPr>
            <p:spPr>
              <a:xfrm>
                <a:off x="5951349" y="161978"/>
                <a:ext cx="6023676" cy="1853754"/>
              </a:xfrm>
              <a:prstGeom prst="snip2DiagRect">
                <a:avLst/>
              </a:prstGeom>
              <a:solidFill>
                <a:schemeClr val="accent2">
                  <a:lumMod val="20000"/>
                  <a:lumOff val="80000"/>
                </a:schemeClr>
              </a:solidFill>
              <a:ln w="3810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14:m>
                  <m:oMathPara xmlns:m="http://schemas.openxmlformats.org/officeDocument/2006/math">
                    <m:oMathParaPr>
                      <m:jc m:val="left"/>
                    </m:oMathParaPr>
                    <m:oMath xmlns:m="http://schemas.openxmlformats.org/officeDocument/2006/math">
                      <m:r>
                        <a:rPr lang="sl-SI" sz="2100" b="0" i="1" smtClean="0">
                          <a:solidFill>
                            <a:schemeClr val="tx1"/>
                          </a:solidFill>
                          <a:latin typeface="Cambria Math" panose="02040503050406030204" pitchFamily="18" charset="0"/>
                        </a:rPr>
                        <m:t>𝑁</m:t>
                      </m:r>
                      <m:r>
                        <a:rPr lang="sl-SI" sz="2100" b="0" i="1" smtClean="0">
                          <a:solidFill>
                            <a:schemeClr val="tx1"/>
                          </a:solidFill>
                          <a:latin typeface="Cambria Math" panose="02040503050406030204" pitchFamily="18" charset="0"/>
                        </a:rPr>
                        <m:t>=š</m:t>
                      </m:r>
                      <m:r>
                        <a:rPr lang="sl-SI" sz="2100" b="0" i="1" smtClean="0">
                          <a:solidFill>
                            <a:schemeClr val="tx1"/>
                          </a:solidFill>
                          <a:latin typeface="Cambria Math" panose="02040503050406030204" pitchFamily="18" charset="0"/>
                        </a:rPr>
                        <m:t>𝑡𝑒𝑣𝑖𝑙𝑜</m:t>
                      </m:r>
                      <m:r>
                        <a:rPr lang="sl-SI" sz="2100" b="0" i="1" smtClean="0">
                          <a:solidFill>
                            <a:schemeClr val="tx1"/>
                          </a:solidFill>
                          <a:latin typeface="Cambria Math" panose="02040503050406030204" pitchFamily="18" charset="0"/>
                        </a:rPr>
                        <m:t> </m:t>
                      </m:r>
                      <m:r>
                        <a:rPr lang="sl-SI" sz="2100" b="0" i="1" smtClean="0">
                          <a:solidFill>
                            <a:schemeClr val="tx1"/>
                          </a:solidFill>
                          <a:latin typeface="Cambria Math" panose="02040503050406030204" pitchFamily="18" charset="0"/>
                        </a:rPr>
                        <m:t>𝑠𝑡𝑎𝑛𝑜𝑣𝑎𝑛𝑗</m:t>
                      </m:r>
                    </m:oMath>
                  </m:oMathPara>
                </a14:m>
                <a:endParaRPr lang="sl-SI" sz="21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sl-SI" sz="2100" i="1" dirty="0" smtClean="0">
                          <a:solidFill>
                            <a:schemeClr val="tx1"/>
                          </a:solidFill>
                          <a:latin typeface="Cambria Math" panose="02040503050406030204" pitchFamily="18" charset="0"/>
                        </a:rPr>
                        <m:t>𝐴</m:t>
                      </m:r>
                      <m:r>
                        <a:rPr lang="sl-SI" sz="2100" i="1" dirty="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m:t>
                      </m:r>
                      <m:r>
                        <a:rPr lang="sl-SI" sz="2100" i="1" dirty="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m:t>
                      </m:r>
                      <m:r>
                        <a:rPr lang="sl-SI" sz="2100" i="1" dirty="0" smtClean="0">
                          <a:solidFill>
                            <a:schemeClr val="tx1"/>
                          </a:solidFill>
                          <a:latin typeface="Cambria Math" panose="02040503050406030204" pitchFamily="18" charset="0"/>
                        </a:rPr>
                        <m:t>𝑖𝑧𝑏𝑒𝑟𝑒𝑚𝑜</m:t>
                      </m:r>
                      <m:r>
                        <a:rPr lang="sl-SI" sz="2100" i="1" dirty="0" smtClean="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𝑛𝑎𝑗𝑏𝑜𝑙𝑗</m:t>
                      </m:r>
                      <m:r>
                        <a:rPr lang="sl-SI" sz="2100" i="1" dirty="0" smtClean="0">
                          <a:solidFill>
                            <a:schemeClr val="tx1"/>
                          </a:solidFill>
                          <a:latin typeface="Cambria Math" panose="02040503050406030204" pitchFamily="18" charset="0"/>
                        </a:rPr>
                        <m:t>š</m:t>
                      </m:r>
                      <m:r>
                        <a:rPr lang="sl-SI" sz="2100" i="1" dirty="0" smtClean="0">
                          <a:solidFill>
                            <a:schemeClr val="tx1"/>
                          </a:solidFill>
                          <a:latin typeface="Cambria Math" panose="02040503050406030204" pitchFamily="18" charset="0"/>
                        </a:rPr>
                        <m:t>𝑒</m:t>
                      </m:r>
                      <m:r>
                        <a:rPr lang="sl-SI" sz="2100" i="1" dirty="0" smtClean="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𝑖𝑧𝑚𝑒𝑑</m:t>
                      </m:r>
                      <m:r>
                        <a:rPr lang="sl-SI" sz="2100" i="1" dirty="0" smtClean="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𝑁</m:t>
                      </m:r>
                      <m:r>
                        <a:rPr lang="sl-SI" sz="2100" i="1" dirty="0" smtClean="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𝑠𝑡𝑎𝑛𝑜𝑣𝑎𝑛𝑗</m:t>
                      </m:r>
                      <m:r>
                        <a:rPr lang="sl-SI" sz="2100" i="1" dirty="0" smtClean="0">
                          <a:solidFill>
                            <a:schemeClr val="tx1"/>
                          </a:solidFill>
                          <a:latin typeface="Cambria Math" panose="02040503050406030204" pitchFamily="18" charset="0"/>
                        </a:rPr>
                        <m:t>}</m:t>
                      </m:r>
                    </m:oMath>
                  </m:oMathPara>
                </a14:m>
                <a:endParaRPr lang="sl-SI" sz="2100" dirty="0">
                  <a:solidFill>
                    <a:schemeClr val="tx1"/>
                  </a:solidFill>
                </a:endParaRPr>
              </a:p>
              <a:p>
                <a:pPr/>
                <a14:m>
                  <m:oMathPara xmlns:m="http://schemas.openxmlformats.org/officeDocument/2006/math">
                    <m:oMathParaPr>
                      <m:jc m:val="left"/>
                    </m:oMathParaPr>
                    <m:oMath xmlns:m="http://schemas.openxmlformats.org/officeDocument/2006/math">
                      <m:func>
                        <m:funcPr>
                          <m:ctrlPr>
                            <a:rPr lang="sl-SI" sz="2100" i="1" smtClean="0">
                              <a:solidFill>
                                <a:schemeClr val="tx1"/>
                              </a:solidFill>
                              <a:latin typeface="Cambria Math" panose="02040503050406030204" pitchFamily="18" charset="0"/>
                            </a:rPr>
                          </m:ctrlPr>
                        </m:funcPr>
                        <m:fName>
                          <m:limLow>
                            <m:limLowPr>
                              <m:ctrlPr>
                                <a:rPr lang="sl-SI" sz="2100" i="1" smtClean="0">
                                  <a:solidFill>
                                    <a:schemeClr val="tx1"/>
                                  </a:solidFill>
                                  <a:latin typeface="Cambria Math" panose="02040503050406030204" pitchFamily="18" charset="0"/>
                                </a:rPr>
                              </m:ctrlPr>
                            </m:limLowPr>
                            <m:e>
                              <m:r>
                                <m:rPr>
                                  <m:sty m:val="p"/>
                                </m:rPr>
                                <a:rPr lang="sl-SI" sz="2100" i="0" smtClean="0">
                                  <a:solidFill>
                                    <a:schemeClr val="tx1"/>
                                  </a:solidFill>
                                  <a:latin typeface="Cambria Math" panose="02040503050406030204" pitchFamily="18" charset="0"/>
                                </a:rPr>
                                <m:t>max</m:t>
                              </m:r>
                            </m:e>
                            <m:lim>
                              <m:r>
                                <a:rPr lang="sl-SI" sz="2100" b="0" i="1" smtClean="0">
                                  <a:solidFill>
                                    <a:schemeClr val="tx1"/>
                                  </a:solidFill>
                                  <a:latin typeface="Cambria Math" panose="02040503050406030204" pitchFamily="18" charset="0"/>
                                </a:rPr>
                                <m:t>𝑛𝑎</m:t>
                              </m:r>
                              <m:r>
                                <a:rPr lang="sl-SI" sz="2100" b="0" i="1" smtClean="0">
                                  <a:solidFill>
                                    <a:schemeClr val="tx1"/>
                                  </a:solidFill>
                                  <a:latin typeface="Cambria Math" panose="02040503050406030204" pitchFamily="18" charset="0"/>
                                </a:rPr>
                                <m:t>č</m:t>
                              </m:r>
                              <m:r>
                                <a:rPr lang="sl-SI" sz="2100" b="0" i="1" smtClean="0">
                                  <a:solidFill>
                                    <a:schemeClr val="tx1"/>
                                  </a:solidFill>
                                  <a:latin typeface="Cambria Math" panose="02040503050406030204" pitchFamily="18" charset="0"/>
                                </a:rPr>
                                <m:t>𝑖𝑛𝑖</m:t>
                              </m:r>
                            </m:lim>
                          </m:limLow>
                        </m:fName>
                        <m:e>
                          <m:r>
                            <a:rPr lang="sl-SI" sz="2100" b="0" i="1" smtClean="0">
                              <a:solidFill>
                                <a:schemeClr val="tx1"/>
                              </a:solidFill>
                              <a:latin typeface="Cambria Math" panose="02040503050406030204" pitchFamily="18" charset="0"/>
                            </a:rPr>
                            <m:t>𝑃</m:t>
                          </m:r>
                          <m:d>
                            <m:dPr>
                              <m:ctrlPr>
                                <a:rPr lang="sl-SI" sz="2100" b="0" i="1" smtClean="0">
                                  <a:solidFill>
                                    <a:schemeClr val="tx1"/>
                                  </a:solidFill>
                                  <a:latin typeface="Cambria Math" panose="02040503050406030204" pitchFamily="18" charset="0"/>
                                </a:rPr>
                              </m:ctrlPr>
                            </m:dPr>
                            <m:e>
                              <m:r>
                                <a:rPr lang="sl-SI" sz="2100" b="0" i="1" smtClean="0">
                                  <a:solidFill>
                                    <a:schemeClr val="tx1"/>
                                  </a:solidFill>
                                  <a:latin typeface="Cambria Math" panose="02040503050406030204" pitchFamily="18" charset="0"/>
                                </a:rPr>
                                <m:t>𝐴</m:t>
                              </m:r>
                            </m:e>
                          </m:d>
                          <m:r>
                            <a:rPr lang="sl-SI" sz="2100" b="0" i="1" smtClean="0">
                              <a:solidFill>
                                <a:schemeClr val="tx1"/>
                              </a:solidFill>
                              <a:latin typeface="Cambria Math" panose="02040503050406030204" pitchFamily="18" charset="0"/>
                            </a:rPr>
                            <m:t>= ?</m:t>
                          </m:r>
                        </m:e>
                      </m:func>
                    </m:oMath>
                  </m:oMathPara>
                </a14:m>
                <a:endParaRPr lang="sl-SI" sz="2100" dirty="0">
                  <a:solidFill>
                    <a:schemeClr val="tx1"/>
                  </a:solidFill>
                </a:endParaRPr>
              </a:p>
            </p:txBody>
          </p:sp>
        </mc:Choice>
        <mc:Fallback xmlns="">
          <p:sp>
            <p:nvSpPr>
              <p:cNvPr id="6" name="Pravokotnik: odrezani diagonalni vogali 5">
                <a:extLst>
                  <a:ext uri="{FF2B5EF4-FFF2-40B4-BE49-F238E27FC236}">
                    <a16:creationId xmlns:a16="http://schemas.microsoft.com/office/drawing/2014/main" id="{1A57A998-7B3F-494B-8FCE-62DF9AD83A28}"/>
                  </a:ext>
                </a:extLst>
              </p:cNvPr>
              <p:cNvSpPr>
                <a:spLocks noRot="1" noChangeAspect="1" noMove="1" noResize="1" noEditPoints="1" noAdjustHandles="1" noChangeArrowheads="1" noChangeShapeType="1" noTextEdit="1"/>
              </p:cNvSpPr>
              <p:nvPr/>
            </p:nvSpPr>
            <p:spPr>
              <a:xfrm>
                <a:off x="5951349" y="161978"/>
                <a:ext cx="6023676" cy="1853754"/>
              </a:xfrm>
              <a:prstGeom prst="snip2DiagRect">
                <a:avLst/>
              </a:prstGeom>
              <a:blipFill>
                <a:blip r:embed="rId4"/>
                <a:stretch>
                  <a:fillRect/>
                </a:stretch>
              </a:blipFill>
              <a:ln w="38100">
                <a:solidFill>
                  <a:srgbClr val="B71E42"/>
                </a:solidFill>
              </a:ln>
            </p:spPr>
            <p:txBody>
              <a:bodyPr/>
              <a:lstStyle/>
              <a:p>
                <a:r>
                  <a:rPr lang="sl-SI">
                    <a:noFill/>
                  </a:rPr>
                  <a:t> </a:t>
                </a:r>
              </a:p>
            </p:txBody>
          </p:sp>
        </mc:Fallback>
      </mc:AlternateContent>
      <p:cxnSp>
        <p:nvCxnSpPr>
          <p:cNvPr id="10" name="Raven puščični povezovalnik 9">
            <a:extLst>
              <a:ext uri="{FF2B5EF4-FFF2-40B4-BE49-F238E27FC236}">
                <a16:creationId xmlns:a16="http://schemas.microsoft.com/office/drawing/2014/main" id="{907AED00-22C8-4154-92D1-23CFEB942DF9}"/>
              </a:ext>
            </a:extLst>
          </p:cNvPr>
          <p:cNvCxnSpPr>
            <a:cxnSpLocks/>
          </p:cNvCxnSpPr>
          <p:nvPr/>
        </p:nvCxnSpPr>
        <p:spPr>
          <a:xfrm flipV="1">
            <a:off x="9174998" y="3672211"/>
            <a:ext cx="0" cy="806239"/>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Elipsa 11">
            <a:extLst>
              <a:ext uri="{FF2B5EF4-FFF2-40B4-BE49-F238E27FC236}">
                <a16:creationId xmlns:a16="http://schemas.microsoft.com/office/drawing/2014/main" id="{E6F25374-6FA4-485A-B3D7-552C44AEE076}"/>
              </a:ext>
            </a:extLst>
          </p:cNvPr>
          <p:cNvSpPr/>
          <p:nvPr/>
        </p:nvSpPr>
        <p:spPr>
          <a:xfrm>
            <a:off x="10538547" y="2905780"/>
            <a:ext cx="650928" cy="64633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3" name="Križec 12">
            <a:extLst>
              <a:ext uri="{FF2B5EF4-FFF2-40B4-BE49-F238E27FC236}">
                <a16:creationId xmlns:a16="http://schemas.microsoft.com/office/drawing/2014/main" id="{D0D92810-ABF4-4102-B142-C840A38AEA45}"/>
              </a:ext>
            </a:extLst>
          </p:cNvPr>
          <p:cNvSpPr/>
          <p:nvPr/>
        </p:nvSpPr>
        <p:spPr>
          <a:xfrm rot="18672269">
            <a:off x="8769282" y="2878664"/>
            <a:ext cx="709791" cy="692252"/>
          </a:xfrm>
          <a:prstGeom prst="plus">
            <a:avLst>
              <a:gd name="adj" fmla="val 4645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4" name="PoljeZBesedilom 13">
            <a:extLst>
              <a:ext uri="{FF2B5EF4-FFF2-40B4-BE49-F238E27FC236}">
                <a16:creationId xmlns:a16="http://schemas.microsoft.com/office/drawing/2014/main" id="{A8E1C48B-F229-480E-939C-413595A12B04}"/>
              </a:ext>
            </a:extLst>
          </p:cNvPr>
          <p:cNvSpPr txBox="1"/>
          <p:nvPr/>
        </p:nvSpPr>
        <p:spPr>
          <a:xfrm>
            <a:off x="3480136" y="3741038"/>
            <a:ext cx="5546160" cy="707886"/>
          </a:xfrm>
          <a:prstGeom prst="rect">
            <a:avLst/>
          </a:prstGeom>
          <a:solidFill>
            <a:schemeClr val="bg1"/>
          </a:solidFill>
        </p:spPr>
        <p:txBody>
          <a:bodyPr wrap="square" rtlCol="0">
            <a:spAutoFit/>
          </a:bodyPr>
          <a:lstStyle/>
          <a:p>
            <a:r>
              <a:rPr lang="sl-SI" sz="4000" dirty="0"/>
              <a:t>5  6  4  8  3  1  9  2  10  7</a:t>
            </a:r>
          </a:p>
        </p:txBody>
      </p:sp>
    </p:spTree>
    <p:extLst>
      <p:ext uri="{BB962C8B-B14F-4D97-AF65-F5344CB8AC3E}">
        <p14:creationId xmlns:p14="http://schemas.microsoft.com/office/powerpoint/2010/main" val="36003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3" grpId="0" uiExpand="1" build="p"/>
      <p:bldP spid="12" grpId="0" animBg="1"/>
      <p:bldP spid="13" grpId="0" animBg="1"/>
      <p:bldP spid="14" grpId="0" animBg="1"/>
      <p:bldP spid="1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10">
            <a:extLst>
              <a:ext uri="{FF2B5EF4-FFF2-40B4-BE49-F238E27FC236}">
                <a16:creationId xmlns:a16="http://schemas.microsoft.com/office/drawing/2014/main" id="{E80809CF-9B62-4933-A765-59DE07622D5D}"/>
              </a:ext>
            </a:extLst>
          </p:cNvPr>
          <p:cNvPicPr>
            <a:picLocks noChangeAspect="1"/>
          </p:cNvPicPr>
          <p:nvPr/>
        </p:nvPicPr>
        <p:blipFill rotWithShape="1">
          <a:blip r:embed="rId3">
            <a:extLst>
              <a:ext uri="{28A0092B-C50C-407E-A947-70E740481C1C}">
                <a14:useLocalDpi xmlns:a14="http://schemas.microsoft.com/office/drawing/2010/main" val="0"/>
              </a:ext>
            </a:extLst>
          </a:blip>
          <a:srcRect l="658" r="658"/>
          <a:stretch/>
        </p:blipFill>
        <p:spPr>
          <a:xfrm>
            <a:off x="519143" y="2953326"/>
            <a:ext cx="11130390" cy="2595067"/>
          </a:xfrm>
          <a:prstGeom prst="rect">
            <a:avLst/>
          </a:prstGeom>
        </p:spPr>
      </p:pic>
      <mc:AlternateContent xmlns:mc="http://schemas.openxmlformats.org/markup-compatibility/2006" xmlns:a14="http://schemas.microsoft.com/office/drawing/2010/main">
        <mc:Choice Requires="a14">
          <p:sp>
            <p:nvSpPr>
              <p:cNvPr id="13" name="Pravokotnik: odrezani diagonalni vogali 12">
                <a:extLst>
                  <a:ext uri="{FF2B5EF4-FFF2-40B4-BE49-F238E27FC236}">
                    <a16:creationId xmlns:a16="http://schemas.microsoft.com/office/drawing/2014/main" id="{752BE906-A83C-4166-B957-8DC3644366D6}"/>
                  </a:ext>
                </a:extLst>
              </p:cNvPr>
              <p:cNvSpPr/>
              <p:nvPr/>
            </p:nvSpPr>
            <p:spPr>
              <a:xfrm>
                <a:off x="5951349" y="161978"/>
                <a:ext cx="6023676" cy="1853754"/>
              </a:xfrm>
              <a:prstGeom prst="snip2DiagRect">
                <a:avLst/>
              </a:prstGeom>
              <a:solidFill>
                <a:schemeClr val="accent2">
                  <a:lumMod val="20000"/>
                  <a:lumOff val="80000"/>
                </a:schemeClr>
              </a:solidFill>
              <a:ln w="3810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14:m>
                  <m:oMathPara xmlns:m="http://schemas.openxmlformats.org/officeDocument/2006/math">
                    <m:oMathParaPr>
                      <m:jc m:val="left"/>
                    </m:oMathParaPr>
                    <m:oMath xmlns:m="http://schemas.openxmlformats.org/officeDocument/2006/math">
                      <m:r>
                        <a:rPr lang="sl-SI" sz="2100" b="0" i="1" smtClean="0">
                          <a:solidFill>
                            <a:schemeClr val="tx1"/>
                          </a:solidFill>
                          <a:latin typeface="Cambria Math" panose="02040503050406030204" pitchFamily="18" charset="0"/>
                        </a:rPr>
                        <m:t>𝑁</m:t>
                      </m:r>
                      <m:r>
                        <a:rPr lang="sl-SI" sz="2100" b="0" i="1" smtClean="0">
                          <a:solidFill>
                            <a:schemeClr val="tx1"/>
                          </a:solidFill>
                          <a:latin typeface="Cambria Math" panose="02040503050406030204" pitchFamily="18" charset="0"/>
                        </a:rPr>
                        <m:t>=š</m:t>
                      </m:r>
                      <m:r>
                        <a:rPr lang="sl-SI" sz="2100" b="0" i="1" smtClean="0">
                          <a:solidFill>
                            <a:schemeClr val="tx1"/>
                          </a:solidFill>
                          <a:latin typeface="Cambria Math" panose="02040503050406030204" pitchFamily="18" charset="0"/>
                        </a:rPr>
                        <m:t>𝑡𝑒𝑣𝑖𝑙𝑜</m:t>
                      </m:r>
                      <m:r>
                        <a:rPr lang="sl-SI" sz="2100" b="0" i="1" smtClean="0">
                          <a:solidFill>
                            <a:schemeClr val="tx1"/>
                          </a:solidFill>
                          <a:latin typeface="Cambria Math" panose="02040503050406030204" pitchFamily="18" charset="0"/>
                        </a:rPr>
                        <m:t> </m:t>
                      </m:r>
                      <m:r>
                        <a:rPr lang="sl-SI" sz="2100" b="0" i="1" smtClean="0">
                          <a:solidFill>
                            <a:schemeClr val="tx1"/>
                          </a:solidFill>
                          <a:latin typeface="Cambria Math" panose="02040503050406030204" pitchFamily="18" charset="0"/>
                        </a:rPr>
                        <m:t>𝑠𝑡𝑎𝑛𝑜𝑣𝑎𝑛𝑗</m:t>
                      </m:r>
                    </m:oMath>
                  </m:oMathPara>
                </a14:m>
                <a:endParaRPr lang="sl-SI" sz="21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sl-SI" sz="2100" i="1" dirty="0" smtClean="0">
                          <a:solidFill>
                            <a:schemeClr val="tx1"/>
                          </a:solidFill>
                          <a:latin typeface="Cambria Math" panose="02040503050406030204" pitchFamily="18" charset="0"/>
                        </a:rPr>
                        <m:t>𝐴</m:t>
                      </m:r>
                      <m:r>
                        <a:rPr lang="sl-SI" sz="2100" i="1" dirty="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m:t>
                      </m:r>
                      <m:r>
                        <a:rPr lang="sl-SI" sz="2100" i="1" dirty="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m:t>
                      </m:r>
                      <m:r>
                        <a:rPr lang="sl-SI" sz="2100" i="1" dirty="0" smtClean="0">
                          <a:solidFill>
                            <a:schemeClr val="tx1"/>
                          </a:solidFill>
                          <a:latin typeface="Cambria Math" panose="02040503050406030204" pitchFamily="18" charset="0"/>
                        </a:rPr>
                        <m:t>𝑖𝑧𝑏𝑒𝑟𝑒𝑚𝑜</m:t>
                      </m:r>
                      <m:r>
                        <a:rPr lang="sl-SI" sz="2100" i="1" dirty="0" smtClean="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𝑛𝑎𝑗𝑏𝑜𝑙𝑗</m:t>
                      </m:r>
                      <m:r>
                        <a:rPr lang="sl-SI" sz="2100" i="1" dirty="0" smtClean="0">
                          <a:solidFill>
                            <a:schemeClr val="tx1"/>
                          </a:solidFill>
                          <a:latin typeface="Cambria Math" panose="02040503050406030204" pitchFamily="18" charset="0"/>
                        </a:rPr>
                        <m:t>š</m:t>
                      </m:r>
                      <m:r>
                        <a:rPr lang="sl-SI" sz="2100" i="1" dirty="0" smtClean="0">
                          <a:solidFill>
                            <a:schemeClr val="tx1"/>
                          </a:solidFill>
                          <a:latin typeface="Cambria Math" panose="02040503050406030204" pitchFamily="18" charset="0"/>
                        </a:rPr>
                        <m:t>𝑒</m:t>
                      </m:r>
                      <m:r>
                        <a:rPr lang="sl-SI" sz="2100" i="1" dirty="0" smtClean="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𝑖𝑧𝑚𝑒𝑑</m:t>
                      </m:r>
                      <m:r>
                        <a:rPr lang="sl-SI" sz="2100" i="1" dirty="0" smtClean="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𝑁</m:t>
                      </m:r>
                      <m:r>
                        <a:rPr lang="sl-SI" sz="2100" i="1" dirty="0" smtClean="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𝑠𝑡𝑎𝑛𝑜𝑣𝑎𝑛𝑗</m:t>
                      </m:r>
                      <m:r>
                        <a:rPr lang="sl-SI" sz="2100" i="1" dirty="0" smtClean="0">
                          <a:solidFill>
                            <a:schemeClr val="tx1"/>
                          </a:solidFill>
                          <a:latin typeface="Cambria Math" panose="02040503050406030204" pitchFamily="18" charset="0"/>
                        </a:rPr>
                        <m:t>}</m:t>
                      </m:r>
                    </m:oMath>
                  </m:oMathPara>
                </a14:m>
                <a:endParaRPr lang="sl-SI" sz="2100" dirty="0">
                  <a:solidFill>
                    <a:schemeClr val="tx1"/>
                  </a:solidFill>
                </a:endParaRPr>
              </a:p>
              <a:p>
                <a:pPr/>
                <a14:m>
                  <m:oMathPara xmlns:m="http://schemas.openxmlformats.org/officeDocument/2006/math">
                    <m:oMathParaPr>
                      <m:jc m:val="left"/>
                    </m:oMathParaPr>
                    <m:oMath xmlns:m="http://schemas.openxmlformats.org/officeDocument/2006/math">
                      <m:func>
                        <m:funcPr>
                          <m:ctrlPr>
                            <a:rPr lang="sl-SI" sz="2100" i="1" smtClean="0">
                              <a:solidFill>
                                <a:schemeClr val="tx1"/>
                              </a:solidFill>
                              <a:latin typeface="Cambria Math" panose="02040503050406030204" pitchFamily="18" charset="0"/>
                            </a:rPr>
                          </m:ctrlPr>
                        </m:funcPr>
                        <m:fName>
                          <m:limLow>
                            <m:limLowPr>
                              <m:ctrlPr>
                                <a:rPr lang="sl-SI" sz="2100" i="1" smtClean="0">
                                  <a:solidFill>
                                    <a:schemeClr val="tx1"/>
                                  </a:solidFill>
                                  <a:latin typeface="Cambria Math" panose="02040503050406030204" pitchFamily="18" charset="0"/>
                                </a:rPr>
                              </m:ctrlPr>
                            </m:limLowPr>
                            <m:e>
                              <m:r>
                                <m:rPr>
                                  <m:sty m:val="p"/>
                                </m:rPr>
                                <a:rPr lang="sl-SI" sz="2100" i="0" smtClean="0">
                                  <a:solidFill>
                                    <a:schemeClr val="tx1"/>
                                  </a:solidFill>
                                  <a:latin typeface="Cambria Math" panose="02040503050406030204" pitchFamily="18" charset="0"/>
                                </a:rPr>
                                <m:t>max</m:t>
                              </m:r>
                            </m:e>
                            <m:lim>
                              <m:r>
                                <a:rPr lang="sl-SI" sz="2100" b="0" i="1" smtClean="0">
                                  <a:solidFill>
                                    <a:schemeClr val="tx1"/>
                                  </a:solidFill>
                                  <a:latin typeface="Cambria Math" panose="02040503050406030204" pitchFamily="18" charset="0"/>
                                </a:rPr>
                                <m:t>𝑛𝑎</m:t>
                              </m:r>
                              <m:r>
                                <a:rPr lang="sl-SI" sz="2100" b="0" i="1" smtClean="0">
                                  <a:solidFill>
                                    <a:schemeClr val="tx1"/>
                                  </a:solidFill>
                                  <a:latin typeface="Cambria Math" panose="02040503050406030204" pitchFamily="18" charset="0"/>
                                </a:rPr>
                                <m:t>č</m:t>
                              </m:r>
                              <m:r>
                                <a:rPr lang="sl-SI" sz="2100" b="0" i="1" smtClean="0">
                                  <a:solidFill>
                                    <a:schemeClr val="tx1"/>
                                  </a:solidFill>
                                  <a:latin typeface="Cambria Math" panose="02040503050406030204" pitchFamily="18" charset="0"/>
                                </a:rPr>
                                <m:t>𝑖𝑛𝑖</m:t>
                              </m:r>
                            </m:lim>
                          </m:limLow>
                        </m:fName>
                        <m:e>
                          <m:r>
                            <a:rPr lang="sl-SI" sz="2100" b="0" i="1" smtClean="0">
                              <a:solidFill>
                                <a:schemeClr val="tx1"/>
                              </a:solidFill>
                              <a:latin typeface="Cambria Math" panose="02040503050406030204" pitchFamily="18" charset="0"/>
                            </a:rPr>
                            <m:t>𝑃</m:t>
                          </m:r>
                          <m:d>
                            <m:dPr>
                              <m:ctrlPr>
                                <a:rPr lang="sl-SI" sz="2100" b="0" i="1" smtClean="0">
                                  <a:solidFill>
                                    <a:schemeClr val="tx1"/>
                                  </a:solidFill>
                                  <a:latin typeface="Cambria Math" panose="02040503050406030204" pitchFamily="18" charset="0"/>
                                </a:rPr>
                              </m:ctrlPr>
                            </m:dPr>
                            <m:e>
                              <m:r>
                                <a:rPr lang="sl-SI" sz="2100" b="0" i="1" smtClean="0">
                                  <a:solidFill>
                                    <a:schemeClr val="tx1"/>
                                  </a:solidFill>
                                  <a:latin typeface="Cambria Math" panose="02040503050406030204" pitchFamily="18" charset="0"/>
                                </a:rPr>
                                <m:t>𝐴</m:t>
                              </m:r>
                            </m:e>
                          </m:d>
                          <m:r>
                            <a:rPr lang="sl-SI" sz="2100" b="0" i="1" smtClean="0">
                              <a:solidFill>
                                <a:schemeClr val="tx1"/>
                              </a:solidFill>
                              <a:latin typeface="Cambria Math" panose="02040503050406030204" pitchFamily="18" charset="0"/>
                            </a:rPr>
                            <m:t>= ?</m:t>
                          </m:r>
                        </m:e>
                      </m:func>
                    </m:oMath>
                  </m:oMathPara>
                </a14:m>
                <a:endParaRPr lang="sl-SI" sz="2100" dirty="0">
                  <a:solidFill>
                    <a:schemeClr val="tx1"/>
                  </a:solidFill>
                </a:endParaRPr>
              </a:p>
              <a:p>
                <a:pPr/>
                <a14:m>
                  <m:oMathPara xmlns:m="http://schemas.openxmlformats.org/officeDocument/2006/math">
                    <m:oMathParaPr>
                      <m:jc m:val="left"/>
                    </m:oMathParaPr>
                    <m:oMath xmlns:m="http://schemas.openxmlformats.org/officeDocument/2006/math">
                      <m:r>
                        <a:rPr lang="sl-SI" sz="2100" i="1">
                          <a:solidFill>
                            <a:schemeClr val="tx1"/>
                          </a:solidFill>
                          <a:latin typeface="Cambria Math" panose="02040503050406030204" pitchFamily="18" charset="0"/>
                        </a:rPr>
                        <m:t>𝐾</m:t>
                      </m:r>
                      <m:r>
                        <a:rPr lang="sl-SI" sz="2100" i="1">
                          <a:solidFill>
                            <a:schemeClr val="tx1"/>
                          </a:solidFill>
                          <a:latin typeface="Cambria Math" panose="02040503050406030204" pitchFamily="18" charset="0"/>
                        </a:rPr>
                        <m:t>=</m:t>
                      </m:r>
                      <m:r>
                        <a:rPr lang="sl-SI" sz="2100" i="1">
                          <a:solidFill>
                            <a:schemeClr val="tx1"/>
                          </a:solidFill>
                          <a:latin typeface="Cambria Math" panose="02040503050406030204" pitchFamily="18" charset="0"/>
                        </a:rPr>
                        <m:t>𝑣𝑒𝑙𝑖𝑘𝑜𝑠𝑡</m:t>
                      </m:r>
                      <m:r>
                        <a:rPr lang="sl-SI" sz="2100" b="0" i="1" smtClean="0">
                          <a:solidFill>
                            <a:schemeClr val="tx1"/>
                          </a:solidFill>
                          <a:latin typeface="Cambria Math" panose="02040503050406030204" pitchFamily="18" charset="0"/>
                        </a:rPr>
                        <m:t> </m:t>
                      </m:r>
                      <m:r>
                        <a:rPr lang="sl-SI" sz="2000" i="1">
                          <a:solidFill>
                            <a:schemeClr val="tx1"/>
                          </a:solidFill>
                          <a:latin typeface="Cambria Math" panose="02040503050406030204" pitchFamily="18" charset="0"/>
                        </a:rPr>
                        <m:t>𝑣𝑧𝑜𝑟𝑐𝑎</m:t>
                      </m:r>
                      <m:r>
                        <m:rPr>
                          <m:nor/>
                        </m:rPr>
                        <a:rPr lang="sl-SI" sz="2000" dirty="0">
                          <a:solidFill>
                            <a:schemeClr val="tx1"/>
                          </a:solidFill>
                        </a:rPr>
                        <m:t> ∈ {0, . . . , </m:t>
                      </m:r>
                      <m:r>
                        <m:rPr>
                          <m:nor/>
                        </m:rPr>
                        <a:rPr lang="sl-SI" sz="2000" dirty="0">
                          <a:solidFill>
                            <a:schemeClr val="tx1"/>
                          </a:solidFill>
                        </a:rPr>
                        <m:t>N</m:t>
                      </m:r>
                      <m:r>
                        <m:rPr>
                          <m:nor/>
                        </m:rPr>
                        <a:rPr lang="sl-SI" sz="2000" dirty="0">
                          <a:solidFill>
                            <a:schemeClr val="tx1"/>
                          </a:solidFill>
                        </a:rPr>
                        <m:t>−1}</m:t>
                      </m:r>
                    </m:oMath>
                  </m:oMathPara>
                </a14:m>
                <a:endParaRPr lang="sl-SI" sz="2100" dirty="0">
                  <a:solidFill>
                    <a:schemeClr val="tx1"/>
                  </a:solidFill>
                </a:endParaRPr>
              </a:p>
              <a:p>
                <a:endParaRPr lang="sl-SI" sz="2100" dirty="0">
                  <a:solidFill>
                    <a:schemeClr val="tx1"/>
                  </a:solidFill>
                </a:endParaRPr>
              </a:p>
            </p:txBody>
          </p:sp>
        </mc:Choice>
        <mc:Fallback xmlns="">
          <p:sp>
            <p:nvSpPr>
              <p:cNvPr id="13" name="Pravokotnik: odrezani diagonalni vogali 12">
                <a:extLst>
                  <a:ext uri="{FF2B5EF4-FFF2-40B4-BE49-F238E27FC236}">
                    <a16:creationId xmlns:a16="http://schemas.microsoft.com/office/drawing/2014/main" id="{752BE906-A83C-4166-B957-8DC3644366D6}"/>
                  </a:ext>
                </a:extLst>
              </p:cNvPr>
              <p:cNvSpPr>
                <a:spLocks noRot="1" noChangeAspect="1" noMove="1" noResize="1" noEditPoints="1" noAdjustHandles="1" noChangeArrowheads="1" noChangeShapeType="1" noTextEdit="1"/>
              </p:cNvSpPr>
              <p:nvPr/>
            </p:nvSpPr>
            <p:spPr>
              <a:xfrm>
                <a:off x="5951349" y="161978"/>
                <a:ext cx="6023676" cy="1853754"/>
              </a:xfrm>
              <a:prstGeom prst="snip2DiagRect">
                <a:avLst/>
              </a:prstGeom>
              <a:blipFill>
                <a:blip r:embed="rId4"/>
                <a:stretch>
                  <a:fillRect/>
                </a:stretch>
              </a:blipFill>
              <a:ln w="38100">
                <a:solidFill>
                  <a:srgbClr val="B71E42"/>
                </a:solidFill>
              </a:ln>
            </p:spPr>
            <p:txBody>
              <a:bodyPr/>
              <a:lstStyle/>
              <a:p>
                <a:r>
                  <a:rPr lang="sl-SI">
                    <a:noFill/>
                  </a:rPr>
                  <a:t> </a:t>
                </a:r>
              </a:p>
            </p:txBody>
          </p:sp>
        </mc:Fallback>
      </mc:AlternateContent>
      <p:sp>
        <p:nvSpPr>
          <p:cNvPr id="2" name="Naslov 1">
            <a:extLst>
              <a:ext uri="{FF2B5EF4-FFF2-40B4-BE49-F238E27FC236}">
                <a16:creationId xmlns:a16="http://schemas.microsoft.com/office/drawing/2014/main" id="{0D1BD582-4CDF-43AD-8A86-E5425D64B974}"/>
              </a:ext>
            </a:extLst>
          </p:cNvPr>
          <p:cNvSpPr>
            <a:spLocks noGrp="1"/>
          </p:cNvSpPr>
          <p:nvPr>
            <p:ph type="title"/>
          </p:nvPr>
        </p:nvSpPr>
        <p:spPr/>
        <p:txBody>
          <a:bodyPr/>
          <a:lstStyle/>
          <a:p>
            <a:r>
              <a:rPr lang="sl-SI" dirty="0"/>
              <a:t>REŠEVANJE Z VZORCEM</a:t>
            </a:r>
          </a:p>
        </p:txBody>
      </p:sp>
      <p:pic>
        <p:nvPicPr>
          <p:cNvPr id="9" name="Označba mesta vsebine 8">
            <a:extLst>
              <a:ext uri="{FF2B5EF4-FFF2-40B4-BE49-F238E27FC236}">
                <a16:creationId xmlns:a16="http://schemas.microsoft.com/office/drawing/2014/main" id="{C248A925-489F-4DBE-A5AA-06257D586EC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95820" y="2150356"/>
            <a:ext cx="11153713" cy="3437096"/>
          </a:xfrm>
        </p:spPr>
      </p:pic>
    </p:spTree>
    <p:extLst>
      <p:ext uri="{BB962C8B-B14F-4D97-AF65-F5344CB8AC3E}">
        <p14:creationId xmlns:p14="http://schemas.microsoft.com/office/powerpoint/2010/main" val="4939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ela 4">
                <a:extLst>
                  <a:ext uri="{FF2B5EF4-FFF2-40B4-BE49-F238E27FC236}">
                    <a16:creationId xmlns:a16="http://schemas.microsoft.com/office/drawing/2014/main" id="{2CCD08F7-3695-45FA-A224-4EB66C4B7EB0}"/>
                  </a:ext>
                </a:extLst>
              </p:cNvPr>
              <p:cNvGraphicFramePr>
                <a:graphicFrameLocks noGrp="1"/>
              </p:cNvGraphicFramePr>
              <p:nvPr>
                <p:ph idx="1"/>
                <p:extLst>
                  <p:ext uri="{D42A27DB-BD31-4B8C-83A1-F6EECF244321}">
                    <p14:modId xmlns:p14="http://schemas.microsoft.com/office/powerpoint/2010/main" val="554331609"/>
                  </p:ext>
                </p:extLst>
              </p:nvPr>
            </p:nvGraphicFramePr>
            <p:xfrm>
              <a:off x="2311480" y="2016126"/>
              <a:ext cx="7569040" cy="4037355"/>
            </p:xfrm>
            <a:graphic>
              <a:graphicData uri="http://schemas.openxmlformats.org/drawingml/2006/table">
                <a:tbl>
                  <a:tblPr firstRow="1" firstCol="1">
                    <a:tableStyleId>{9D7B26C5-4107-4FEC-AEDC-1716B250A1EF}</a:tableStyleId>
                  </a:tblPr>
                  <a:tblGrid>
                    <a:gridCol w="1513808">
                      <a:extLst>
                        <a:ext uri="{9D8B030D-6E8A-4147-A177-3AD203B41FA5}">
                          <a16:colId xmlns:a16="http://schemas.microsoft.com/office/drawing/2014/main" val="1193930816"/>
                        </a:ext>
                      </a:extLst>
                    </a:gridCol>
                    <a:gridCol w="1513808">
                      <a:extLst>
                        <a:ext uri="{9D8B030D-6E8A-4147-A177-3AD203B41FA5}">
                          <a16:colId xmlns:a16="http://schemas.microsoft.com/office/drawing/2014/main" val="222297329"/>
                        </a:ext>
                      </a:extLst>
                    </a:gridCol>
                    <a:gridCol w="1513808">
                      <a:extLst>
                        <a:ext uri="{9D8B030D-6E8A-4147-A177-3AD203B41FA5}">
                          <a16:colId xmlns:a16="http://schemas.microsoft.com/office/drawing/2014/main" val="1529951986"/>
                        </a:ext>
                      </a:extLst>
                    </a:gridCol>
                    <a:gridCol w="1513808">
                      <a:extLst>
                        <a:ext uri="{9D8B030D-6E8A-4147-A177-3AD203B41FA5}">
                          <a16:colId xmlns:a16="http://schemas.microsoft.com/office/drawing/2014/main" val="2748054171"/>
                        </a:ext>
                      </a:extLst>
                    </a:gridCol>
                    <a:gridCol w="1513808">
                      <a:extLst>
                        <a:ext uri="{9D8B030D-6E8A-4147-A177-3AD203B41FA5}">
                          <a16:colId xmlns:a16="http://schemas.microsoft.com/office/drawing/2014/main" val="2641487788"/>
                        </a:ext>
                      </a:extLst>
                    </a:gridCol>
                  </a:tblGrid>
                  <a:tr h="807471">
                    <a:tc>
                      <a:txBody>
                        <a:bodyPr/>
                        <a:lstStyle/>
                        <a:p>
                          <a:pPr algn="ctr"/>
                          <a:r>
                            <a:rPr lang="sl-SI" dirty="0"/>
                            <a:t>K</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sl-SI" dirty="0"/>
                            <a:t>N = 1</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sl-SI" dirty="0"/>
                            <a:t>N =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sl-SI" dirty="0"/>
                            <a:t>N =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sl-SI" dirty="0"/>
                            <a:t>N =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11237853"/>
                      </a:ext>
                    </a:extLst>
                  </a:tr>
                  <a:tr h="807471">
                    <a:tc>
                      <a:txBody>
                        <a:bodyPr/>
                        <a:lstStyle/>
                        <a:p>
                          <a:pPr algn="ctr"/>
                          <a:r>
                            <a:rPr lang="sl-SI" dirty="0"/>
                            <a:t>0</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sl-SI" b="0" i="1" smtClean="0">
                                    <a:latin typeface="Cambria Math" panose="02040503050406030204" pitchFamily="18" charset="0"/>
                                  </a:rPr>
                                  <m:t>1</m:t>
                                </m:r>
                              </m:oMath>
                            </m:oMathPara>
                          </a14:m>
                          <a:endParaRPr lang="sl-SI" dirty="0"/>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sl-SI" b="0" i="1" smtClean="0">
                                        <a:latin typeface="Cambria Math" panose="02040503050406030204" pitchFamily="18" charset="0"/>
                                      </a:rPr>
                                    </m:ctrlPr>
                                  </m:fPr>
                                  <m:num>
                                    <m:r>
                                      <a:rPr lang="sl-SI" b="0" i="1" smtClean="0">
                                        <a:latin typeface="Cambria Math" panose="02040503050406030204" pitchFamily="18" charset="0"/>
                                      </a:rPr>
                                      <m:t>1</m:t>
                                    </m:r>
                                  </m:num>
                                  <m:den>
                                    <m:r>
                                      <a:rPr lang="sl-SI" b="0" i="1" smtClean="0">
                                        <a:latin typeface="Cambria Math" panose="02040503050406030204" pitchFamily="18" charset="0"/>
                                      </a:rPr>
                                      <m:t>2</m:t>
                                    </m:r>
                                  </m:den>
                                </m:f>
                              </m:oMath>
                            </m:oMathPara>
                          </a14:m>
                          <a:endParaRPr lang="sl-S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sl-SI" b="0" i="1" smtClean="0">
                                        <a:latin typeface="Cambria Math" panose="02040503050406030204" pitchFamily="18" charset="0"/>
                                      </a:rPr>
                                    </m:ctrlPr>
                                  </m:fPr>
                                  <m:num>
                                    <m:r>
                                      <a:rPr lang="sl-SI" b="0" i="1" smtClean="0">
                                        <a:latin typeface="Cambria Math" panose="02040503050406030204" pitchFamily="18" charset="0"/>
                                      </a:rPr>
                                      <m:t>2</m:t>
                                    </m:r>
                                  </m:num>
                                  <m:den>
                                    <m:r>
                                      <a:rPr lang="sl-SI" b="0" i="1" smtClean="0">
                                        <a:latin typeface="Cambria Math" panose="02040503050406030204" pitchFamily="18" charset="0"/>
                                      </a:rPr>
                                      <m:t>6</m:t>
                                    </m:r>
                                  </m:den>
                                </m:f>
                              </m:oMath>
                            </m:oMathPara>
                          </a14:m>
                          <a:endParaRPr lang="sl-S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sl-SI" b="0" i="1" smtClean="0">
                                        <a:latin typeface="Cambria Math" panose="02040503050406030204" pitchFamily="18" charset="0"/>
                                      </a:rPr>
                                    </m:ctrlPr>
                                  </m:fPr>
                                  <m:num>
                                    <m:r>
                                      <a:rPr lang="sl-SI" b="0" i="1" smtClean="0">
                                        <a:latin typeface="Cambria Math" panose="02040503050406030204" pitchFamily="18" charset="0"/>
                                      </a:rPr>
                                      <m:t>6</m:t>
                                    </m:r>
                                  </m:num>
                                  <m:den>
                                    <m:r>
                                      <a:rPr lang="sl-SI" b="0" i="1" smtClean="0">
                                        <a:latin typeface="Cambria Math" panose="02040503050406030204" pitchFamily="18" charset="0"/>
                                      </a:rPr>
                                      <m:t>24</m:t>
                                    </m:r>
                                  </m:den>
                                </m:f>
                              </m:oMath>
                            </m:oMathPara>
                          </a14:m>
                          <a:endParaRPr lang="sl-S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937649"/>
                      </a:ext>
                    </a:extLst>
                  </a:tr>
                  <a:tr h="807471">
                    <a:tc>
                      <a:txBody>
                        <a:bodyPr/>
                        <a:lstStyle/>
                        <a:p>
                          <a:pPr algn="ctr"/>
                          <a:r>
                            <a:rPr lang="sl-SI" dirty="0"/>
                            <a:t>1</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dirty="0"/>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sl-SI" b="0" i="1" smtClean="0">
                                        <a:latin typeface="Cambria Math" panose="02040503050406030204" pitchFamily="18" charset="0"/>
                                      </a:rPr>
                                    </m:ctrlPr>
                                  </m:fPr>
                                  <m:num>
                                    <m:r>
                                      <a:rPr lang="sl-SI" b="0" i="1" smtClean="0">
                                        <a:latin typeface="Cambria Math" panose="02040503050406030204" pitchFamily="18" charset="0"/>
                                      </a:rPr>
                                      <m:t>1</m:t>
                                    </m:r>
                                  </m:num>
                                  <m:den>
                                    <m:r>
                                      <a:rPr lang="sl-SI" b="0" i="1" smtClean="0">
                                        <a:latin typeface="Cambria Math" panose="02040503050406030204" pitchFamily="18" charset="0"/>
                                      </a:rPr>
                                      <m:t>2</m:t>
                                    </m:r>
                                  </m:den>
                                </m:f>
                              </m:oMath>
                            </m:oMathPara>
                          </a14:m>
                          <a:endParaRPr lang="sl-S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sl-SI" b="0" i="1" smtClean="0">
                                        <a:latin typeface="Cambria Math" panose="02040503050406030204" pitchFamily="18" charset="0"/>
                                      </a:rPr>
                                    </m:ctrlPr>
                                  </m:fPr>
                                  <m:num>
                                    <m:r>
                                      <a:rPr lang="sl-SI" b="0" i="1" smtClean="0">
                                        <a:latin typeface="Cambria Math" panose="02040503050406030204" pitchFamily="18" charset="0"/>
                                      </a:rPr>
                                      <m:t>3</m:t>
                                    </m:r>
                                  </m:num>
                                  <m:den>
                                    <m:r>
                                      <a:rPr lang="sl-SI" b="0" i="1" smtClean="0">
                                        <a:latin typeface="Cambria Math" panose="02040503050406030204" pitchFamily="18" charset="0"/>
                                      </a:rPr>
                                      <m:t>6</m:t>
                                    </m:r>
                                  </m:den>
                                </m:f>
                              </m:oMath>
                            </m:oMathPara>
                          </a14:m>
                          <a:endParaRPr lang="sl-S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sl-SI" b="0" i="1" smtClean="0">
                                        <a:latin typeface="Cambria Math" panose="02040503050406030204" pitchFamily="18" charset="0"/>
                                      </a:rPr>
                                    </m:ctrlPr>
                                  </m:fPr>
                                  <m:num>
                                    <m:r>
                                      <a:rPr lang="sl-SI" b="0" i="1" smtClean="0">
                                        <a:latin typeface="Cambria Math" panose="02040503050406030204" pitchFamily="18" charset="0"/>
                                      </a:rPr>
                                      <m:t>11</m:t>
                                    </m:r>
                                  </m:num>
                                  <m:den>
                                    <m:r>
                                      <a:rPr lang="sl-SI" b="0" i="1" smtClean="0">
                                        <a:latin typeface="Cambria Math" panose="02040503050406030204" pitchFamily="18" charset="0"/>
                                      </a:rPr>
                                      <m:t>24</m:t>
                                    </m:r>
                                  </m:den>
                                </m:f>
                              </m:oMath>
                            </m:oMathPara>
                          </a14:m>
                          <a:endParaRPr lang="sl-S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98835686"/>
                      </a:ext>
                    </a:extLst>
                  </a:tr>
                  <a:tr h="807471">
                    <a:tc>
                      <a:txBody>
                        <a:bodyPr/>
                        <a:lstStyle/>
                        <a:p>
                          <a:pPr algn="ctr"/>
                          <a:r>
                            <a:rPr lang="sl-SI" dirty="0"/>
                            <a:t>2</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sl-SI" b="0" i="1" smtClean="0">
                                        <a:latin typeface="Cambria Math" panose="02040503050406030204" pitchFamily="18" charset="0"/>
                                      </a:rPr>
                                    </m:ctrlPr>
                                  </m:fPr>
                                  <m:num>
                                    <m:r>
                                      <a:rPr lang="sl-SI" b="0" i="1" smtClean="0">
                                        <a:latin typeface="Cambria Math" panose="02040503050406030204" pitchFamily="18" charset="0"/>
                                      </a:rPr>
                                      <m:t>2</m:t>
                                    </m:r>
                                  </m:num>
                                  <m:den>
                                    <m:r>
                                      <a:rPr lang="sl-SI" b="0" i="1" smtClean="0">
                                        <a:latin typeface="Cambria Math" panose="02040503050406030204" pitchFamily="18" charset="0"/>
                                      </a:rPr>
                                      <m:t>6</m:t>
                                    </m:r>
                                  </m:den>
                                </m:f>
                              </m:oMath>
                            </m:oMathPara>
                          </a14:m>
                          <a:endParaRPr lang="sl-S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sl-SI" b="0" i="1" smtClean="0">
                                        <a:latin typeface="Cambria Math" panose="02040503050406030204" pitchFamily="18" charset="0"/>
                                      </a:rPr>
                                    </m:ctrlPr>
                                  </m:fPr>
                                  <m:num>
                                    <m:r>
                                      <a:rPr lang="sl-SI" b="0" i="1" smtClean="0">
                                        <a:latin typeface="Cambria Math" panose="02040503050406030204" pitchFamily="18" charset="0"/>
                                      </a:rPr>
                                      <m:t>10</m:t>
                                    </m:r>
                                  </m:num>
                                  <m:den>
                                    <m:r>
                                      <a:rPr lang="sl-SI" b="0" i="1" smtClean="0">
                                        <a:latin typeface="Cambria Math" panose="02040503050406030204" pitchFamily="18" charset="0"/>
                                      </a:rPr>
                                      <m:t>24</m:t>
                                    </m:r>
                                  </m:den>
                                </m:f>
                              </m:oMath>
                            </m:oMathPara>
                          </a14:m>
                          <a:endParaRPr lang="sl-S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1627210"/>
                      </a:ext>
                    </a:extLst>
                  </a:tr>
                  <a:tr h="807471">
                    <a:tc>
                      <a:txBody>
                        <a:bodyPr/>
                        <a:lstStyle/>
                        <a:p>
                          <a:pPr algn="ctr"/>
                          <a:r>
                            <a:rPr lang="sl-SI" dirty="0"/>
                            <a:t>3</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sl-SI" b="0" i="1" smtClean="0">
                                        <a:latin typeface="Cambria Math" panose="02040503050406030204" pitchFamily="18" charset="0"/>
                                      </a:rPr>
                                    </m:ctrlPr>
                                  </m:fPr>
                                  <m:num>
                                    <m:r>
                                      <a:rPr lang="sl-SI" b="0" i="1" smtClean="0">
                                        <a:latin typeface="Cambria Math" panose="02040503050406030204" pitchFamily="18" charset="0"/>
                                      </a:rPr>
                                      <m:t>6</m:t>
                                    </m:r>
                                  </m:num>
                                  <m:den>
                                    <m:r>
                                      <a:rPr lang="sl-SI" b="0" i="1" smtClean="0">
                                        <a:latin typeface="Cambria Math" panose="02040503050406030204" pitchFamily="18" charset="0"/>
                                      </a:rPr>
                                      <m:t>24</m:t>
                                    </m:r>
                                  </m:den>
                                </m:f>
                              </m:oMath>
                            </m:oMathPara>
                          </a14:m>
                          <a:endParaRPr lang="sl-SI"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90994278"/>
                      </a:ext>
                    </a:extLst>
                  </a:tr>
                </a:tbl>
              </a:graphicData>
            </a:graphic>
          </p:graphicFrame>
        </mc:Choice>
        <mc:Fallback xmlns="">
          <p:graphicFrame>
            <p:nvGraphicFramePr>
              <p:cNvPr id="4" name="Tabela 4">
                <a:extLst>
                  <a:ext uri="{FF2B5EF4-FFF2-40B4-BE49-F238E27FC236}">
                    <a16:creationId xmlns:a16="http://schemas.microsoft.com/office/drawing/2014/main" id="{2CCD08F7-3695-45FA-A224-4EB66C4B7EB0}"/>
                  </a:ext>
                </a:extLst>
              </p:cNvPr>
              <p:cNvGraphicFramePr>
                <a:graphicFrameLocks noGrp="1"/>
              </p:cNvGraphicFramePr>
              <p:nvPr>
                <p:ph idx="1"/>
                <p:extLst>
                  <p:ext uri="{D42A27DB-BD31-4B8C-83A1-F6EECF244321}">
                    <p14:modId xmlns:p14="http://schemas.microsoft.com/office/powerpoint/2010/main" val="554331609"/>
                  </p:ext>
                </p:extLst>
              </p:nvPr>
            </p:nvGraphicFramePr>
            <p:xfrm>
              <a:off x="2311480" y="2016126"/>
              <a:ext cx="7569040" cy="4037355"/>
            </p:xfrm>
            <a:graphic>
              <a:graphicData uri="http://schemas.openxmlformats.org/drawingml/2006/table">
                <a:tbl>
                  <a:tblPr firstRow="1" firstCol="1">
                    <a:tableStyleId>{9D7B26C5-4107-4FEC-AEDC-1716B250A1EF}</a:tableStyleId>
                  </a:tblPr>
                  <a:tblGrid>
                    <a:gridCol w="1513808">
                      <a:extLst>
                        <a:ext uri="{9D8B030D-6E8A-4147-A177-3AD203B41FA5}">
                          <a16:colId xmlns:a16="http://schemas.microsoft.com/office/drawing/2014/main" val="1193930816"/>
                        </a:ext>
                      </a:extLst>
                    </a:gridCol>
                    <a:gridCol w="1513808">
                      <a:extLst>
                        <a:ext uri="{9D8B030D-6E8A-4147-A177-3AD203B41FA5}">
                          <a16:colId xmlns:a16="http://schemas.microsoft.com/office/drawing/2014/main" val="222297329"/>
                        </a:ext>
                      </a:extLst>
                    </a:gridCol>
                    <a:gridCol w="1513808">
                      <a:extLst>
                        <a:ext uri="{9D8B030D-6E8A-4147-A177-3AD203B41FA5}">
                          <a16:colId xmlns:a16="http://schemas.microsoft.com/office/drawing/2014/main" val="1529951986"/>
                        </a:ext>
                      </a:extLst>
                    </a:gridCol>
                    <a:gridCol w="1513808">
                      <a:extLst>
                        <a:ext uri="{9D8B030D-6E8A-4147-A177-3AD203B41FA5}">
                          <a16:colId xmlns:a16="http://schemas.microsoft.com/office/drawing/2014/main" val="2748054171"/>
                        </a:ext>
                      </a:extLst>
                    </a:gridCol>
                    <a:gridCol w="1513808">
                      <a:extLst>
                        <a:ext uri="{9D8B030D-6E8A-4147-A177-3AD203B41FA5}">
                          <a16:colId xmlns:a16="http://schemas.microsoft.com/office/drawing/2014/main" val="2641487788"/>
                        </a:ext>
                      </a:extLst>
                    </a:gridCol>
                  </a:tblGrid>
                  <a:tr h="807471">
                    <a:tc>
                      <a:txBody>
                        <a:bodyPr/>
                        <a:lstStyle/>
                        <a:p>
                          <a:pPr algn="ctr"/>
                          <a:r>
                            <a:rPr lang="sl-SI" dirty="0"/>
                            <a:t>K</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sl-SI" dirty="0"/>
                            <a:t>N = 1</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sl-SI" dirty="0"/>
                            <a:t>N =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sl-SI" dirty="0"/>
                            <a:t>N =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sl-SI" dirty="0"/>
                            <a:t>N =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11237853"/>
                      </a:ext>
                    </a:extLst>
                  </a:tr>
                  <a:tr h="807471">
                    <a:tc>
                      <a:txBody>
                        <a:bodyPr/>
                        <a:lstStyle/>
                        <a:p>
                          <a:pPr algn="ctr"/>
                          <a:r>
                            <a:rPr lang="sl-SI" dirty="0"/>
                            <a:t>0</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sl-SI"/>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100752" r="-300803" b="-302256"/>
                          </a:stretch>
                        </a:blipFill>
                      </a:tcPr>
                    </a:tc>
                    <a:tc>
                      <a:txBody>
                        <a:bodyPr/>
                        <a:lstStyle/>
                        <a:p>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806" t="-100752" r="-202016" b="-302256"/>
                          </a:stretch>
                        </a:blipFill>
                      </a:tcPr>
                    </a:tc>
                    <a:tc>
                      <a:txBody>
                        <a:bodyPr/>
                        <a:lstStyle/>
                        <a:p>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9598" t="-100752" r="-101205" b="-302256"/>
                          </a:stretch>
                        </a:blipFill>
                      </a:tcPr>
                    </a:tc>
                    <a:tc>
                      <a:txBody>
                        <a:bodyPr/>
                        <a:lstStyle/>
                        <a:p>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1210" t="-100752" r="-1613" b="-302256"/>
                          </a:stretch>
                        </a:blipFill>
                      </a:tcPr>
                    </a:tc>
                    <a:extLst>
                      <a:ext uri="{0D108BD9-81ED-4DB2-BD59-A6C34878D82A}">
                        <a16:rowId xmlns:a16="http://schemas.microsoft.com/office/drawing/2014/main" val="3942937649"/>
                      </a:ext>
                    </a:extLst>
                  </a:tr>
                  <a:tr h="807471">
                    <a:tc>
                      <a:txBody>
                        <a:bodyPr/>
                        <a:lstStyle/>
                        <a:p>
                          <a:pPr algn="ctr"/>
                          <a:r>
                            <a:rPr lang="sl-SI" dirty="0"/>
                            <a:t>1</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dirty="0"/>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806" t="-202273" r="-202016" b="-204545"/>
                          </a:stretch>
                        </a:blipFill>
                      </a:tcPr>
                    </a:tc>
                    <a:tc>
                      <a:txBody>
                        <a:bodyPr/>
                        <a:lstStyle/>
                        <a:p>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9598" t="-202273" r="-101205" b="-204545"/>
                          </a:stretch>
                        </a:blipFill>
                      </a:tcPr>
                    </a:tc>
                    <a:tc>
                      <a:txBody>
                        <a:bodyPr/>
                        <a:lstStyle/>
                        <a:p>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1210" t="-202273" r="-1613" b="-204545"/>
                          </a:stretch>
                        </a:blipFill>
                      </a:tcPr>
                    </a:tc>
                    <a:extLst>
                      <a:ext uri="{0D108BD9-81ED-4DB2-BD59-A6C34878D82A}">
                        <a16:rowId xmlns:a16="http://schemas.microsoft.com/office/drawing/2014/main" val="3698835686"/>
                      </a:ext>
                    </a:extLst>
                  </a:tr>
                  <a:tr h="807471">
                    <a:tc>
                      <a:txBody>
                        <a:bodyPr/>
                        <a:lstStyle/>
                        <a:p>
                          <a:pPr algn="ctr"/>
                          <a:r>
                            <a:rPr lang="sl-SI" dirty="0"/>
                            <a:t>2</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9598" t="-300000" r="-101205" b="-103008"/>
                          </a:stretch>
                        </a:blipFill>
                      </a:tcPr>
                    </a:tc>
                    <a:tc>
                      <a:txBody>
                        <a:bodyPr/>
                        <a:lstStyle/>
                        <a:p>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1210" t="-300000" r="-1613" b="-103008"/>
                          </a:stretch>
                        </a:blipFill>
                      </a:tcPr>
                    </a:tc>
                    <a:extLst>
                      <a:ext uri="{0D108BD9-81ED-4DB2-BD59-A6C34878D82A}">
                        <a16:rowId xmlns:a16="http://schemas.microsoft.com/office/drawing/2014/main" val="2461627210"/>
                      </a:ext>
                    </a:extLst>
                  </a:tr>
                  <a:tr h="807471">
                    <a:tc>
                      <a:txBody>
                        <a:bodyPr/>
                        <a:lstStyle/>
                        <a:p>
                          <a:pPr algn="ctr"/>
                          <a:r>
                            <a:rPr lang="sl-SI" dirty="0"/>
                            <a:t>3</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sl-SI"/>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1210" t="-400000" r="-1613" b="-3008"/>
                          </a:stretch>
                        </a:blipFill>
                      </a:tcPr>
                    </a:tc>
                    <a:extLst>
                      <a:ext uri="{0D108BD9-81ED-4DB2-BD59-A6C34878D82A}">
                        <a16:rowId xmlns:a16="http://schemas.microsoft.com/office/drawing/2014/main" val="4090994278"/>
                      </a:ext>
                    </a:extLst>
                  </a:tr>
                </a:tbl>
              </a:graphicData>
            </a:graphic>
          </p:graphicFrame>
        </mc:Fallback>
      </mc:AlternateContent>
      <p:sp>
        <p:nvSpPr>
          <p:cNvPr id="2" name="Naslov 1">
            <a:extLst>
              <a:ext uri="{FF2B5EF4-FFF2-40B4-BE49-F238E27FC236}">
                <a16:creationId xmlns:a16="http://schemas.microsoft.com/office/drawing/2014/main" id="{BBE8F665-372B-4905-9EAA-CC0B751790A0}"/>
              </a:ext>
            </a:extLst>
          </p:cNvPr>
          <p:cNvSpPr>
            <a:spLocks noGrp="1"/>
          </p:cNvSpPr>
          <p:nvPr>
            <p:ph type="title"/>
          </p:nvPr>
        </p:nvSpPr>
        <p:spPr/>
        <p:txBody>
          <a:bodyPr/>
          <a:lstStyle/>
          <a:p>
            <a:r>
              <a:rPr lang="sl-SI" dirty="0"/>
              <a:t>REŠEVANJE Z VZORCEM ZA </a:t>
            </a:r>
            <a:r>
              <a:rPr lang="pt-BR" dirty="0"/>
              <a:t>N ∈ {1, 2, 3, 4}</a:t>
            </a:r>
            <a:endParaRPr lang="sl-SI" dirty="0"/>
          </a:p>
        </p:txBody>
      </p:sp>
      <p:sp>
        <p:nvSpPr>
          <p:cNvPr id="5" name="Pravokotnik 4">
            <a:extLst>
              <a:ext uri="{FF2B5EF4-FFF2-40B4-BE49-F238E27FC236}">
                <a16:creationId xmlns:a16="http://schemas.microsoft.com/office/drawing/2014/main" id="{D49DB224-72B9-4112-89CC-A0617EB71FC8}"/>
              </a:ext>
            </a:extLst>
          </p:cNvPr>
          <p:cNvSpPr/>
          <p:nvPr/>
        </p:nvSpPr>
        <p:spPr>
          <a:xfrm>
            <a:off x="4262034" y="2991173"/>
            <a:ext cx="604434" cy="4378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6" name="Pravokotnik 5">
            <a:extLst>
              <a:ext uri="{FF2B5EF4-FFF2-40B4-BE49-F238E27FC236}">
                <a16:creationId xmlns:a16="http://schemas.microsoft.com/office/drawing/2014/main" id="{2EE2B616-A938-4532-A91D-3E0E926E41D3}"/>
              </a:ext>
            </a:extLst>
          </p:cNvPr>
          <p:cNvSpPr/>
          <p:nvPr/>
        </p:nvSpPr>
        <p:spPr>
          <a:xfrm>
            <a:off x="5793783" y="2959530"/>
            <a:ext cx="604434" cy="5895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7" name="Pravokotnik 6">
            <a:extLst>
              <a:ext uri="{FF2B5EF4-FFF2-40B4-BE49-F238E27FC236}">
                <a16:creationId xmlns:a16="http://schemas.microsoft.com/office/drawing/2014/main" id="{7C7FA871-0862-4D51-AA5A-CA122E94724F}"/>
              </a:ext>
            </a:extLst>
          </p:cNvPr>
          <p:cNvSpPr/>
          <p:nvPr/>
        </p:nvSpPr>
        <p:spPr>
          <a:xfrm>
            <a:off x="5793783" y="3740012"/>
            <a:ext cx="604434" cy="5895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8" name="Pravokotnik 7">
            <a:extLst>
              <a:ext uri="{FF2B5EF4-FFF2-40B4-BE49-F238E27FC236}">
                <a16:creationId xmlns:a16="http://schemas.microsoft.com/office/drawing/2014/main" id="{0559A6FB-1B57-4BB4-90D8-F7CA414E9E3E}"/>
              </a:ext>
            </a:extLst>
          </p:cNvPr>
          <p:cNvSpPr/>
          <p:nvPr/>
        </p:nvSpPr>
        <p:spPr>
          <a:xfrm>
            <a:off x="7322949" y="2991173"/>
            <a:ext cx="604434" cy="5895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9" name="Pravokotnik 8">
            <a:extLst>
              <a:ext uri="{FF2B5EF4-FFF2-40B4-BE49-F238E27FC236}">
                <a16:creationId xmlns:a16="http://schemas.microsoft.com/office/drawing/2014/main" id="{32F81DBA-65DD-4FEF-83CC-6781B50E538C}"/>
              </a:ext>
            </a:extLst>
          </p:cNvPr>
          <p:cNvSpPr/>
          <p:nvPr/>
        </p:nvSpPr>
        <p:spPr>
          <a:xfrm>
            <a:off x="7232717" y="3740012"/>
            <a:ext cx="604434" cy="5895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0" name="Pravokotnik 9">
            <a:extLst>
              <a:ext uri="{FF2B5EF4-FFF2-40B4-BE49-F238E27FC236}">
                <a16:creationId xmlns:a16="http://schemas.microsoft.com/office/drawing/2014/main" id="{AE661F20-00D3-4B11-A4F2-E94070271AD1}"/>
              </a:ext>
            </a:extLst>
          </p:cNvPr>
          <p:cNvSpPr/>
          <p:nvPr/>
        </p:nvSpPr>
        <p:spPr>
          <a:xfrm>
            <a:off x="7322949" y="4601955"/>
            <a:ext cx="604434" cy="5895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1" name="Pravokotnik 10">
            <a:extLst>
              <a:ext uri="{FF2B5EF4-FFF2-40B4-BE49-F238E27FC236}">
                <a16:creationId xmlns:a16="http://schemas.microsoft.com/office/drawing/2014/main" id="{6402B4D1-0847-49DC-84EC-CFD2BEAA7176}"/>
              </a:ext>
            </a:extLst>
          </p:cNvPr>
          <p:cNvSpPr/>
          <p:nvPr/>
        </p:nvSpPr>
        <p:spPr>
          <a:xfrm>
            <a:off x="8852115" y="2991173"/>
            <a:ext cx="604434" cy="5895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2" name="Pravokotnik 11">
            <a:extLst>
              <a:ext uri="{FF2B5EF4-FFF2-40B4-BE49-F238E27FC236}">
                <a16:creationId xmlns:a16="http://schemas.microsoft.com/office/drawing/2014/main" id="{A6436936-85DD-41A3-A777-9B791115CB46}"/>
              </a:ext>
            </a:extLst>
          </p:cNvPr>
          <p:cNvSpPr/>
          <p:nvPr/>
        </p:nvSpPr>
        <p:spPr>
          <a:xfrm>
            <a:off x="8828517" y="3740915"/>
            <a:ext cx="604434" cy="5895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3" name="Pravokotnik 12">
            <a:extLst>
              <a:ext uri="{FF2B5EF4-FFF2-40B4-BE49-F238E27FC236}">
                <a16:creationId xmlns:a16="http://schemas.microsoft.com/office/drawing/2014/main" id="{2061B05E-D137-4FB3-A384-02FDBCFC5D50}"/>
              </a:ext>
            </a:extLst>
          </p:cNvPr>
          <p:cNvSpPr/>
          <p:nvPr/>
        </p:nvSpPr>
        <p:spPr>
          <a:xfrm>
            <a:off x="8828517" y="4601955"/>
            <a:ext cx="604434" cy="5895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4" name="Pravokotnik 13">
            <a:extLst>
              <a:ext uri="{FF2B5EF4-FFF2-40B4-BE49-F238E27FC236}">
                <a16:creationId xmlns:a16="http://schemas.microsoft.com/office/drawing/2014/main" id="{B790341F-5DEB-4578-ADFA-C18D7C2B3BBB}"/>
              </a:ext>
            </a:extLst>
          </p:cNvPr>
          <p:cNvSpPr/>
          <p:nvPr/>
        </p:nvSpPr>
        <p:spPr>
          <a:xfrm>
            <a:off x="8828517" y="5353909"/>
            <a:ext cx="604434" cy="5895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dirty="0"/>
          </a:p>
        </p:txBody>
      </p:sp>
      <p:sp>
        <p:nvSpPr>
          <p:cNvPr id="15" name="Elipsa 14">
            <a:extLst>
              <a:ext uri="{FF2B5EF4-FFF2-40B4-BE49-F238E27FC236}">
                <a16:creationId xmlns:a16="http://schemas.microsoft.com/office/drawing/2014/main" id="{01E18903-C308-4DB1-B706-682F31474513}"/>
              </a:ext>
            </a:extLst>
          </p:cNvPr>
          <p:cNvSpPr/>
          <p:nvPr/>
        </p:nvSpPr>
        <p:spPr>
          <a:xfrm>
            <a:off x="4262034" y="2959530"/>
            <a:ext cx="604434" cy="589582"/>
          </a:xfrm>
          <a:prstGeom prst="ellipse">
            <a:avLst/>
          </a:prstGeom>
          <a:noFill/>
          <a:ln w="38100">
            <a:solidFill>
              <a:srgbClr val="70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0" name="Elipsa 19">
            <a:extLst>
              <a:ext uri="{FF2B5EF4-FFF2-40B4-BE49-F238E27FC236}">
                <a16:creationId xmlns:a16="http://schemas.microsoft.com/office/drawing/2014/main" id="{01472BF2-B495-4F57-893D-A35A87FCD5E6}"/>
              </a:ext>
            </a:extLst>
          </p:cNvPr>
          <p:cNvSpPr/>
          <p:nvPr/>
        </p:nvSpPr>
        <p:spPr>
          <a:xfrm>
            <a:off x="5760204" y="2959530"/>
            <a:ext cx="604434" cy="589582"/>
          </a:xfrm>
          <a:prstGeom prst="ellipse">
            <a:avLst/>
          </a:prstGeom>
          <a:noFill/>
          <a:ln w="38100">
            <a:solidFill>
              <a:srgbClr val="70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1" name="Elipsa 20">
            <a:extLst>
              <a:ext uri="{FF2B5EF4-FFF2-40B4-BE49-F238E27FC236}">
                <a16:creationId xmlns:a16="http://schemas.microsoft.com/office/drawing/2014/main" id="{6BAF1FE8-0CD1-4829-BDF1-925332D386A8}"/>
              </a:ext>
            </a:extLst>
          </p:cNvPr>
          <p:cNvSpPr/>
          <p:nvPr/>
        </p:nvSpPr>
        <p:spPr>
          <a:xfrm>
            <a:off x="5760204" y="3740012"/>
            <a:ext cx="638013" cy="589582"/>
          </a:xfrm>
          <a:prstGeom prst="ellipse">
            <a:avLst/>
          </a:prstGeom>
          <a:noFill/>
          <a:ln w="38100">
            <a:solidFill>
              <a:srgbClr val="70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2" name="Elipsa 21">
            <a:extLst>
              <a:ext uri="{FF2B5EF4-FFF2-40B4-BE49-F238E27FC236}">
                <a16:creationId xmlns:a16="http://schemas.microsoft.com/office/drawing/2014/main" id="{07B4BE23-1B12-4619-B39E-E0DFA696DA69}"/>
              </a:ext>
            </a:extLst>
          </p:cNvPr>
          <p:cNvSpPr/>
          <p:nvPr/>
        </p:nvSpPr>
        <p:spPr>
          <a:xfrm>
            <a:off x="7232717" y="3724324"/>
            <a:ext cx="694666" cy="625957"/>
          </a:xfrm>
          <a:prstGeom prst="ellipse">
            <a:avLst/>
          </a:prstGeom>
          <a:noFill/>
          <a:ln w="38100">
            <a:solidFill>
              <a:srgbClr val="70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3" name="Elipsa 22">
            <a:extLst>
              <a:ext uri="{FF2B5EF4-FFF2-40B4-BE49-F238E27FC236}">
                <a16:creationId xmlns:a16="http://schemas.microsoft.com/office/drawing/2014/main" id="{DBD08DAB-885C-43BB-8D47-F0C742D5E538}"/>
              </a:ext>
            </a:extLst>
          </p:cNvPr>
          <p:cNvSpPr/>
          <p:nvPr/>
        </p:nvSpPr>
        <p:spPr>
          <a:xfrm>
            <a:off x="8695250" y="3755968"/>
            <a:ext cx="761299" cy="594314"/>
          </a:xfrm>
          <a:prstGeom prst="ellipse">
            <a:avLst/>
          </a:prstGeom>
          <a:noFill/>
          <a:ln w="38100">
            <a:solidFill>
              <a:srgbClr val="70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Tree>
    <p:extLst>
      <p:ext uri="{BB962C8B-B14F-4D97-AF65-F5344CB8AC3E}">
        <p14:creationId xmlns:p14="http://schemas.microsoft.com/office/powerpoint/2010/main" val="327023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0" grpId="0" animBg="1"/>
      <p:bldP spid="21" grpId="0" animBg="1"/>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1FA94B8-A91C-4F0B-8508-9497DFE740B2}"/>
              </a:ext>
            </a:extLst>
          </p:cNvPr>
          <p:cNvSpPr>
            <a:spLocks noGrp="1"/>
          </p:cNvSpPr>
          <p:nvPr>
            <p:ph type="title"/>
          </p:nvPr>
        </p:nvSpPr>
        <p:spPr/>
        <p:txBody>
          <a:bodyPr/>
          <a:lstStyle/>
          <a:p>
            <a:r>
              <a:rPr lang="sl-SI" dirty="0"/>
              <a:t>REŠEVANJE Z VZORCEM ZA </a:t>
            </a:r>
            <a:r>
              <a:rPr lang="pt-BR" dirty="0"/>
              <a:t>N ∈ {1, </a:t>
            </a:r>
            <a:r>
              <a:rPr lang="sl-SI" dirty="0"/>
              <a:t>…</a:t>
            </a:r>
            <a:r>
              <a:rPr lang="pt-BR" dirty="0"/>
              <a:t>, </a:t>
            </a:r>
            <a:r>
              <a:rPr lang="sl-SI" dirty="0"/>
              <a:t>10</a:t>
            </a:r>
            <a:r>
              <a:rPr lang="pt-BR" dirty="0"/>
              <a:t>}</a:t>
            </a:r>
            <a:endParaRPr lang="sl-SI" dirty="0"/>
          </a:p>
        </p:txBody>
      </p:sp>
      <p:sp>
        <p:nvSpPr>
          <p:cNvPr id="3" name="Označba mesta vsebine 2">
            <a:extLst>
              <a:ext uri="{FF2B5EF4-FFF2-40B4-BE49-F238E27FC236}">
                <a16:creationId xmlns:a16="http://schemas.microsoft.com/office/drawing/2014/main" id="{B420CDA1-B6AB-4F6F-B815-D2C2AB20037D}"/>
              </a:ext>
            </a:extLst>
          </p:cNvPr>
          <p:cNvSpPr>
            <a:spLocks noGrp="1"/>
          </p:cNvSpPr>
          <p:nvPr>
            <p:ph idx="1"/>
          </p:nvPr>
        </p:nvSpPr>
        <p:spPr/>
        <p:txBody>
          <a:bodyPr/>
          <a:lstStyle/>
          <a:p>
            <a:endParaRPr lang="sl-SI"/>
          </a:p>
        </p:txBody>
      </p:sp>
      <p:pic>
        <p:nvPicPr>
          <p:cNvPr id="6" name="Slika 5">
            <a:extLst>
              <a:ext uri="{FF2B5EF4-FFF2-40B4-BE49-F238E27FC236}">
                <a16:creationId xmlns:a16="http://schemas.microsoft.com/office/drawing/2014/main" id="{AE264DF0-733A-493F-AD22-82A7897B8376}"/>
              </a:ext>
            </a:extLst>
          </p:cNvPr>
          <p:cNvPicPr>
            <a:picLocks noChangeAspect="1"/>
          </p:cNvPicPr>
          <p:nvPr/>
        </p:nvPicPr>
        <p:blipFill rotWithShape="1">
          <a:blip r:embed="rId3"/>
          <a:srcRect t="-1" b="1435"/>
          <a:stretch/>
        </p:blipFill>
        <p:spPr>
          <a:xfrm>
            <a:off x="275750" y="1578466"/>
            <a:ext cx="11640500" cy="4915323"/>
          </a:xfrm>
          <a:prstGeom prst="rect">
            <a:avLst/>
          </a:prstGeom>
        </p:spPr>
      </p:pic>
    </p:spTree>
    <p:extLst>
      <p:ext uri="{BB962C8B-B14F-4D97-AF65-F5344CB8AC3E}">
        <p14:creationId xmlns:p14="http://schemas.microsoft.com/office/powerpoint/2010/main" val="774700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F7E4A67-28E2-443C-9626-A6056781CB1C}"/>
              </a:ext>
            </a:extLst>
          </p:cNvPr>
          <p:cNvSpPr>
            <a:spLocks noGrp="1"/>
          </p:cNvSpPr>
          <p:nvPr>
            <p:ph type="title"/>
          </p:nvPr>
        </p:nvSpPr>
        <p:spPr/>
        <p:txBody>
          <a:bodyPr/>
          <a:lstStyle/>
          <a:p>
            <a:r>
              <a:rPr lang="sl-SI" dirty="0"/>
              <a:t>Reševanje s splošnim N</a:t>
            </a:r>
            <a:br>
              <a:rPr lang="sl-SI" dirty="0"/>
            </a:br>
            <a:r>
              <a:rPr lang="sl-SI" dirty="0"/>
              <a:t>in vzorcem velikosti K</a:t>
            </a:r>
          </a:p>
        </p:txBody>
      </p:sp>
      <mc:AlternateContent xmlns:mc="http://schemas.openxmlformats.org/markup-compatibility/2006" xmlns:a14="http://schemas.microsoft.com/office/drawing/2010/main">
        <mc:Choice Requires="a14">
          <p:sp>
            <p:nvSpPr>
              <p:cNvPr id="3" name="Označba mesta vsebine 2">
                <a:extLst>
                  <a:ext uri="{FF2B5EF4-FFF2-40B4-BE49-F238E27FC236}">
                    <a16:creationId xmlns:a16="http://schemas.microsoft.com/office/drawing/2014/main" id="{98130D16-ABC7-4B0A-99BA-2B759BC16074}"/>
                  </a:ext>
                </a:extLst>
              </p:cNvPr>
              <p:cNvSpPr>
                <a:spLocks noGrp="1"/>
              </p:cNvSpPr>
              <p:nvPr>
                <p:ph idx="1"/>
              </p:nvPr>
            </p:nvSpPr>
            <p:spPr/>
            <p:txBody>
              <a:bodyPr>
                <a:normAutofit fontScale="85000" lnSpcReduction="10000"/>
              </a:bodyPr>
              <a:lstStyle/>
              <a:p>
                <a:r>
                  <a:rPr lang="sl-SI" dirty="0"/>
                  <a:t>K = 0 </a:t>
                </a:r>
                <a:r>
                  <a:rPr lang="sl-SI" dirty="0">
                    <a:latin typeface="Cambria Math" panose="02040503050406030204" pitchFamily="18" charset="0"/>
                    <a:ea typeface="Cambria Math" panose="02040503050406030204" pitchFamily="18" charset="0"/>
                  </a:rPr>
                  <a:t>→ </a:t>
                </a:r>
                <a14:m>
                  <m:oMath xmlns:m="http://schemas.openxmlformats.org/officeDocument/2006/math">
                    <m:r>
                      <a:rPr lang="sl-SI" sz="2000" b="0" i="1" smtClean="0">
                        <a:latin typeface="Cambria Math" panose="02040503050406030204" pitchFamily="18" charset="0"/>
                      </a:rPr>
                      <m:t>𝑃</m:t>
                    </m:r>
                    <m:d>
                      <m:dPr>
                        <m:ctrlPr>
                          <a:rPr lang="sl-SI" sz="2000" b="0" i="1" smtClean="0">
                            <a:latin typeface="Cambria Math" panose="02040503050406030204" pitchFamily="18" charset="0"/>
                          </a:rPr>
                        </m:ctrlPr>
                      </m:dPr>
                      <m:e>
                        <m:sSub>
                          <m:sSubPr>
                            <m:ctrlPr>
                              <a:rPr lang="sl-SI" i="1" dirty="0">
                                <a:latin typeface="Cambria Math" panose="02040503050406030204" pitchFamily="18" charset="0"/>
                                <a:ea typeface="Cambria Math" panose="02040503050406030204" pitchFamily="18" charset="0"/>
                              </a:rPr>
                            </m:ctrlPr>
                          </m:sSubPr>
                          <m:e>
                            <m:r>
                              <a:rPr lang="sl-SI" i="1" dirty="0">
                                <a:latin typeface="Cambria Math" panose="02040503050406030204" pitchFamily="18" charset="0"/>
                                <a:ea typeface="Cambria Math" panose="02040503050406030204" pitchFamily="18" charset="0"/>
                              </a:rPr>
                              <m:t>𝐴</m:t>
                            </m:r>
                          </m:e>
                          <m:sub>
                            <m:r>
                              <a:rPr lang="sl-SI" b="0" i="1" dirty="0" smtClean="0">
                                <a:latin typeface="Cambria Math" panose="02040503050406030204" pitchFamily="18" charset="0"/>
                                <a:ea typeface="Cambria Math" panose="02040503050406030204" pitchFamily="18" charset="0"/>
                              </a:rPr>
                              <m:t>0</m:t>
                            </m:r>
                          </m:sub>
                        </m:sSub>
                      </m:e>
                    </m:d>
                    <m:r>
                      <a:rPr lang="sl-SI" sz="2000" b="0" i="1" smtClean="0">
                        <a:latin typeface="Cambria Math" panose="02040503050406030204" pitchFamily="18" charset="0"/>
                      </a:rPr>
                      <m:t>=</m:t>
                    </m:r>
                    <m:f>
                      <m:fPr>
                        <m:ctrlPr>
                          <a:rPr lang="sl-SI" sz="2000" b="0" i="1" smtClean="0">
                            <a:latin typeface="Cambria Math" panose="02040503050406030204" pitchFamily="18" charset="0"/>
                          </a:rPr>
                        </m:ctrlPr>
                      </m:fPr>
                      <m:num>
                        <m:r>
                          <a:rPr lang="sl-SI" sz="2000" b="0" i="0" smtClean="0">
                            <a:latin typeface="Cambria Math" panose="02040503050406030204" pitchFamily="18" charset="0"/>
                          </a:rPr>
                          <m:t>1</m:t>
                        </m:r>
                      </m:num>
                      <m:den>
                        <m:r>
                          <m:rPr>
                            <m:sty m:val="p"/>
                          </m:rPr>
                          <a:rPr lang="sl-SI" sz="2000" b="0" i="0" smtClean="0">
                            <a:latin typeface="Cambria Math" panose="02040503050406030204" pitchFamily="18" charset="0"/>
                          </a:rPr>
                          <m:t>N</m:t>
                        </m:r>
                      </m:den>
                    </m:f>
                  </m:oMath>
                </a14:m>
                <a:endParaRPr lang="sl-SI" dirty="0"/>
              </a:p>
              <a:p>
                <a:r>
                  <a:rPr lang="sl-SI" dirty="0"/>
                  <a:t>K &gt; 0</a:t>
                </a:r>
              </a:p>
              <a:p>
                <a:endParaRPr lang="sl-SI" dirty="0"/>
              </a:p>
              <a:p>
                <a:pPr marL="0" indent="0">
                  <a:buNone/>
                </a:pPr>
                <a14:m>
                  <m:oMathPara xmlns:m="http://schemas.openxmlformats.org/officeDocument/2006/math">
                    <m:oMathParaPr>
                      <m:jc m:val="left"/>
                    </m:oMathParaPr>
                    <m:oMath xmlns:m="http://schemas.openxmlformats.org/officeDocument/2006/math">
                      <m:sSub>
                        <m:sSubPr>
                          <m:ctrlPr>
                            <a:rPr lang="sl-SI" sz="2400" i="1" dirty="0">
                              <a:latin typeface="Cambria Math" panose="02040503050406030204" pitchFamily="18" charset="0"/>
                              <a:ea typeface="Cambria Math" panose="02040503050406030204" pitchFamily="18" charset="0"/>
                            </a:rPr>
                          </m:ctrlPr>
                        </m:sSubPr>
                        <m:e>
                          <m:r>
                            <m:rPr>
                              <m:sty m:val="p"/>
                            </m:rPr>
                            <a:rPr lang="sl-SI" sz="2400" i="0" dirty="0">
                              <a:latin typeface="Cambria Math" panose="02040503050406030204" pitchFamily="18" charset="0"/>
                              <a:ea typeface="Cambria Math" panose="02040503050406030204" pitchFamily="18" charset="0"/>
                            </a:rPr>
                            <m:t>A</m:t>
                          </m:r>
                        </m:e>
                        <m:sub>
                          <m:r>
                            <m:rPr>
                              <m:sty m:val="p"/>
                            </m:rPr>
                            <a:rPr lang="sl-SI" sz="2400" b="0" i="0" dirty="0" smtClean="0">
                              <a:latin typeface="Cambria Math" panose="02040503050406030204" pitchFamily="18" charset="0"/>
                              <a:ea typeface="Cambria Math" panose="02040503050406030204" pitchFamily="18" charset="0"/>
                            </a:rPr>
                            <m:t>K</m:t>
                          </m:r>
                        </m:sub>
                      </m:sSub>
                      <m:r>
                        <a:rPr lang="sl-SI" sz="2400" b="0" i="0" dirty="0" smtClean="0">
                          <a:latin typeface="Cambria Math" panose="02040503050406030204" pitchFamily="18" charset="0"/>
                          <a:ea typeface="Cambria Math" panose="02040503050406030204" pitchFamily="18" charset="0"/>
                        </a:rPr>
                        <m:t>=</m:t>
                      </m:r>
                      <m:nary>
                        <m:naryPr>
                          <m:chr m:val="⋃"/>
                          <m:limLoc m:val="undOvr"/>
                          <m:grow m:val="on"/>
                          <m:ctrlPr>
                            <a:rPr lang="sl-SI" sz="2400" b="0" i="1" dirty="0" smtClean="0">
                              <a:latin typeface="Cambria Math" panose="02040503050406030204" pitchFamily="18" charset="0"/>
                              <a:ea typeface="Cambria Math" panose="02040503050406030204" pitchFamily="18" charset="0"/>
                            </a:rPr>
                          </m:ctrlPr>
                        </m:naryPr>
                        <m:sub>
                          <m:r>
                            <m:rPr>
                              <m:sty m:val="p"/>
                            </m:rPr>
                            <a:rPr lang="sl-SI" sz="2400" b="0" i="0" dirty="0" smtClean="0">
                              <a:latin typeface="Cambria Math" panose="02040503050406030204" pitchFamily="18" charset="0"/>
                              <a:ea typeface="Cambria Math" panose="02040503050406030204" pitchFamily="18" charset="0"/>
                            </a:rPr>
                            <m:t>n</m:t>
                          </m:r>
                          <m:r>
                            <a:rPr lang="sl-SI" sz="2400" b="0" i="0" dirty="0" smtClean="0">
                              <a:latin typeface="Cambria Math" panose="02040503050406030204" pitchFamily="18" charset="0"/>
                              <a:ea typeface="Cambria Math" panose="02040503050406030204" pitchFamily="18" charset="0"/>
                            </a:rPr>
                            <m:t>=1</m:t>
                          </m:r>
                        </m:sub>
                        <m:sup>
                          <m:r>
                            <m:rPr>
                              <m:sty m:val="p"/>
                            </m:rPr>
                            <a:rPr lang="sl-SI" sz="2400" b="0" i="0" dirty="0" smtClean="0">
                              <a:latin typeface="Cambria Math" panose="02040503050406030204" pitchFamily="18" charset="0"/>
                              <a:ea typeface="Cambria Math" panose="02040503050406030204" pitchFamily="18" charset="0"/>
                            </a:rPr>
                            <m:t>N</m:t>
                          </m:r>
                        </m:sup>
                        <m:e>
                          <m:r>
                            <m:rPr>
                              <m:nor/>
                            </m:rPr>
                            <a:rPr lang="sl-SI" sz="2400" dirty="0">
                              <a:latin typeface="Cambria Math" panose="02040503050406030204" pitchFamily="18" charset="0"/>
                              <a:ea typeface="Cambria Math" panose="02040503050406030204" pitchFamily="18" charset="0"/>
                            </a:rPr>
                            <m:t>{</m:t>
                          </m:r>
                          <m:r>
                            <m:rPr>
                              <m:nor/>
                            </m:rPr>
                            <a:rPr lang="sl-SI" sz="2400" dirty="0">
                              <a:latin typeface="Cambria Math" panose="02040503050406030204" pitchFamily="18" charset="0"/>
                              <a:ea typeface="Cambria Math" panose="02040503050406030204" pitchFamily="18" charset="0"/>
                            </a:rPr>
                            <m:t>izberem</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stanovanje</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na</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poziciji</m:t>
                          </m:r>
                          <m:r>
                            <m:rPr>
                              <m:nor/>
                            </m:rPr>
                            <a:rPr lang="sl-SI" sz="2400" dirty="0">
                              <a:latin typeface="Cambria Math" panose="02040503050406030204" pitchFamily="18" charset="0"/>
                              <a:ea typeface="Cambria Math" panose="02040503050406030204" pitchFamily="18" charset="0"/>
                            </a:rPr>
                            <m:t> </m:t>
                          </m:r>
                          <m:r>
                            <m:rPr>
                              <m:nor/>
                            </m:rPr>
                            <a:rPr lang="sl-SI" sz="2400" i="1" dirty="0">
                              <a:latin typeface="Cambria Math" panose="02040503050406030204" pitchFamily="18" charset="0"/>
                              <a:ea typeface="Cambria Math" panose="02040503050406030204" pitchFamily="18" charset="0"/>
                            </a:rPr>
                            <m:t>n</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IN</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najbolj</m:t>
                          </m:r>
                          <m:r>
                            <m:rPr>
                              <m:nor/>
                            </m:rPr>
                            <a:rPr lang="sl-SI" sz="2400" dirty="0">
                              <a:latin typeface="Cambria Math" panose="02040503050406030204" pitchFamily="18" charset="0"/>
                              <a:ea typeface="Cambria Math" panose="02040503050406030204" pitchFamily="18" charset="0"/>
                            </a:rPr>
                            <m:t>š</m:t>
                          </m:r>
                          <m:r>
                            <m:rPr>
                              <m:nor/>
                            </m:rPr>
                            <a:rPr lang="sl-SI" sz="2400" dirty="0">
                              <a:latin typeface="Cambria Math" panose="02040503050406030204" pitchFamily="18" charset="0"/>
                              <a:ea typeface="Cambria Math" panose="02040503050406030204" pitchFamily="18" charset="0"/>
                            </a:rPr>
                            <m:t>e</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stanovanje</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je</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na</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poziciji</m:t>
                          </m:r>
                          <m:r>
                            <m:rPr>
                              <m:nor/>
                            </m:rPr>
                            <a:rPr lang="sl-SI" sz="2400" dirty="0">
                              <a:latin typeface="Cambria Math" panose="02040503050406030204" pitchFamily="18" charset="0"/>
                              <a:ea typeface="Cambria Math" panose="02040503050406030204" pitchFamily="18" charset="0"/>
                            </a:rPr>
                            <m:t> </m:t>
                          </m:r>
                          <m:r>
                            <m:rPr>
                              <m:nor/>
                            </m:rPr>
                            <a:rPr lang="sl-SI" sz="2400" i="1" dirty="0">
                              <a:latin typeface="Cambria Math" panose="02040503050406030204" pitchFamily="18" charset="0"/>
                              <a:ea typeface="Cambria Math" panose="02040503050406030204" pitchFamily="18" charset="0"/>
                            </a:rPr>
                            <m:t>n</m:t>
                          </m:r>
                          <m:r>
                            <m:rPr>
                              <m:nor/>
                            </m:rPr>
                            <a:rPr lang="sl-SI" sz="2400" dirty="0">
                              <a:latin typeface="Cambria Math" panose="02040503050406030204" pitchFamily="18" charset="0"/>
                              <a:ea typeface="Cambria Math" panose="02040503050406030204" pitchFamily="18" charset="0"/>
                            </a:rPr>
                            <m:t>}</m:t>
                          </m:r>
                        </m:e>
                      </m:nary>
                    </m:oMath>
                  </m:oMathPara>
                </a14:m>
                <a:endParaRPr lang="sl-SI"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sl-SI" sz="2400" i="0" dirty="0">
                          <a:latin typeface="Cambria Math" panose="02040503050406030204" pitchFamily="18" charset="0"/>
                          <a:ea typeface="Cambria Math" panose="02040503050406030204" pitchFamily="18" charset="0"/>
                        </a:rPr>
                        <m:t>P</m:t>
                      </m:r>
                      <m:d>
                        <m:dPr>
                          <m:ctrlPr>
                            <a:rPr lang="sl-SI" sz="2400" i="1" dirty="0">
                              <a:latin typeface="Cambria Math" panose="02040503050406030204" pitchFamily="18" charset="0"/>
                              <a:ea typeface="Cambria Math" panose="02040503050406030204" pitchFamily="18" charset="0"/>
                            </a:rPr>
                          </m:ctrlPr>
                        </m:dPr>
                        <m:e>
                          <m:sSub>
                            <m:sSubPr>
                              <m:ctrlPr>
                                <a:rPr lang="sl-SI" sz="2400" i="1" dirty="0">
                                  <a:latin typeface="Cambria Math" panose="02040503050406030204" pitchFamily="18" charset="0"/>
                                  <a:ea typeface="Cambria Math" panose="02040503050406030204" pitchFamily="18" charset="0"/>
                                </a:rPr>
                              </m:ctrlPr>
                            </m:sSubPr>
                            <m:e>
                              <m:r>
                                <m:rPr>
                                  <m:sty m:val="p"/>
                                </m:rPr>
                                <a:rPr lang="sl-SI" sz="2400" i="0" dirty="0">
                                  <a:latin typeface="Cambria Math" panose="02040503050406030204" pitchFamily="18" charset="0"/>
                                  <a:ea typeface="Cambria Math" panose="02040503050406030204" pitchFamily="18" charset="0"/>
                                </a:rPr>
                                <m:t>A</m:t>
                              </m:r>
                            </m:e>
                            <m:sub>
                              <m:r>
                                <m:rPr>
                                  <m:sty m:val="p"/>
                                </m:rPr>
                                <a:rPr lang="sl-SI" sz="2400" i="0" dirty="0">
                                  <a:latin typeface="Cambria Math" panose="02040503050406030204" pitchFamily="18" charset="0"/>
                                  <a:ea typeface="Cambria Math" panose="02040503050406030204" pitchFamily="18" charset="0"/>
                                </a:rPr>
                                <m:t>K</m:t>
                              </m:r>
                            </m:sub>
                          </m:sSub>
                        </m:e>
                      </m:d>
                      <m:r>
                        <a:rPr lang="sl-SI" sz="2400" b="0" i="0" dirty="0" smtClean="0">
                          <a:latin typeface="Cambria Math" panose="02040503050406030204" pitchFamily="18" charset="0"/>
                          <a:ea typeface="Cambria Math" panose="02040503050406030204" pitchFamily="18" charset="0"/>
                        </a:rPr>
                        <m:t>=</m:t>
                      </m:r>
                      <m:nary>
                        <m:naryPr>
                          <m:chr m:val="∑"/>
                          <m:limLoc m:val="undOvr"/>
                          <m:grow m:val="on"/>
                          <m:ctrlPr>
                            <a:rPr lang="sl-SI" sz="2400" i="1" dirty="0" smtClean="0">
                              <a:latin typeface="Cambria Math" panose="02040503050406030204" pitchFamily="18" charset="0"/>
                              <a:ea typeface="Cambria Math" panose="02040503050406030204" pitchFamily="18" charset="0"/>
                            </a:rPr>
                          </m:ctrlPr>
                        </m:naryPr>
                        <m:sub>
                          <m:r>
                            <m:rPr>
                              <m:sty m:val="p"/>
                            </m:rPr>
                            <a:rPr lang="sl-SI" sz="2400" i="0" dirty="0">
                              <a:latin typeface="Cambria Math" panose="02040503050406030204" pitchFamily="18" charset="0"/>
                              <a:ea typeface="Cambria Math" panose="02040503050406030204" pitchFamily="18" charset="0"/>
                            </a:rPr>
                            <m:t>n</m:t>
                          </m:r>
                          <m:r>
                            <a:rPr lang="sl-SI" sz="2400" i="0" dirty="0">
                              <a:latin typeface="Cambria Math" panose="02040503050406030204" pitchFamily="18" charset="0"/>
                              <a:ea typeface="Cambria Math" panose="02040503050406030204" pitchFamily="18" charset="0"/>
                            </a:rPr>
                            <m:t>=1</m:t>
                          </m:r>
                        </m:sub>
                        <m:sup>
                          <m:r>
                            <m:rPr>
                              <m:sty m:val="p"/>
                            </m:rPr>
                            <a:rPr lang="sl-SI" sz="2400" i="0" dirty="0">
                              <a:latin typeface="Cambria Math" panose="02040503050406030204" pitchFamily="18" charset="0"/>
                              <a:ea typeface="Cambria Math" panose="02040503050406030204" pitchFamily="18" charset="0"/>
                            </a:rPr>
                            <m:t>N</m:t>
                          </m:r>
                        </m:sup>
                        <m:e>
                          <m:r>
                            <m:rPr>
                              <m:sty m:val="p"/>
                            </m:rPr>
                            <a:rPr lang="sl-SI" sz="2400" b="0" i="0" dirty="0" smtClean="0">
                              <a:latin typeface="Cambria Math" panose="02040503050406030204" pitchFamily="18" charset="0"/>
                              <a:ea typeface="Cambria Math" panose="02040503050406030204" pitchFamily="18" charset="0"/>
                            </a:rPr>
                            <m:t>P</m:t>
                          </m:r>
                          <m:r>
                            <a:rPr lang="sl-SI" sz="2400" b="0" i="0" dirty="0" smtClean="0">
                              <a:latin typeface="Cambria Math" panose="02040503050406030204" pitchFamily="18" charset="0"/>
                              <a:ea typeface="Cambria Math" panose="02040503050406030204" pitchFamily="18" charset="0"/>
                            </a:rPr>
                            <m:t>(</m:t>
                          </m:r>
                          <m:r>
                            <m:rPr>
                              <m:sty m:val="p"/>
                            </m:rPr>
                            <a:rPr lang="sl-SI" sz="2400" b="0" i="0" dirty="0" smtClean="0">
                              <a:latin typeface="Cambria Math" panose="02040503050406030204" pitchFamily="18" charset="0"/>
                              <a:ea typeface="Cambria Math" panose="02040503050406030204" pitchFamily="18" charset="0"/>
                            </a:rPr>
                            <m:t>izberem</m:t>
                          </m:r>
                          <m:r>
                            <a:rPr lang="sl-SI" sz="2400" b="0" i="0" dirty="0" smtClean="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stanovanje</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na</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poziciji</m:t>
                          </m:r>
                          <m:r>
                            <m:rPr>
                              <m:nor/>
                            </m:rPr>
                            <a:rPr lang="sl-SI" sz="2400" dirty="0">
                              <a:latin typeface="Cambria Math" panose="02040503050406030204" pitchFamily="18" charset="0"/>
                              <a:ea typeface="Cambria Math" panose="02040503050406030204" pitchFamily="18" charset="0"/>
                            </a:rPr>
                            <m:t> </m:t>
                          </m:r>
                          <m:r>
                            <m:rPr>
                              <m:nor/>
                            </m:rPr>
                            <a:rPr lang="sl-SI" sz="2400" i="1" dirty="0">
                              <a:latin typeface="Cambria Math" panose="02040503050406030204" pitchFamily="18" charset="0"/>
                              <a:ea typeface="Cambria Math" panose="02040503050406030204" pitchFamily="18" charset="0"/>
                            </a:rPr>
                            <m:t>n</m:t>
                          </m:r>
                          <m:r>
                            <m:rPr>
                              <m:nor/>
                            </m:rPr>
                            <a:rPr lang="sl-SI" sz="2400" i="1"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IN</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najbolj</m:t>
                          </m:r>
                          <m:r>
                            <m:rPr>
                              <m:nor/>
                            </m:rPr>
                            <a:rPr lang="sl-SI" sz="2400" dirty="0">
                              <a:latin typeface="Cambria Math" panose="02040503050406030204" pitchFamily="18" charset="0"/>
                              <a:ea typeface="Cambria Math" panose="02040503050406030204" pitchFamily="18" charset="0"/>
                            </a:rPr>
                            <m:t>š</m:t>
                          </m:r>
                          <m:r>
                            <m:rPr>
                              <m:nor/>
                            </m:rPr>
                            <a:rPr lang="sl-SI" sz="2400" dirty="0">
                              <a:latin typeface="Cambria Math" panose="02040503050406030204" pitchFamily="18" charset="0"/>
                              <a:ea typeface="Cambria Math" panose="02040503050406030204" pitchFamily="18" charset="0"/>
                            </a:rPr>
                            <m:t>e</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stanovanje</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je</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na</m:t>
                          </m:r>
                          <m:r>
                            <m:rPr>
                              <m:nor/>
                            </m:rPr>
                            <a:rPr lang="sl-SI" sz="2400" dirty="0">
                              <a:latin typeface="Cambria Math" panose="02040503050406030204" pitchFamily="18" charset="0"/>
                              <a:ea typeface="Cambria Math" panose="02040503050406030204" pitchFamily="18" charset="0"/>
                            </a:rPr>
                            <m:t> </m:t>
                          </m:r>
                          <m:r>
                            <m:rPr>
                              <m:nor/>
                            </m:rPr>
                            <a:rPr lang="sl-SI" sz="2400" dirty="0">
                              <a:latin typeface="Cambria Math" panose="02040503050406030204" pitchFamily="18" charset="0"/>
                              <a:ea typeface="Cambria Math" panose="02040503050406030204" pitchFamily="18" charset="0"/>
                            </a:rPr>
                            <m:t>poziciji</m:t>
                          </m:r>
                          <m:r>
                            <m:rPr>
                              <m:nor/>
                            </m:rPr>
                            <a:rPr lang="sl-SI" sz="2400" dirty="0">
                              <a:latin typeface="Cambria Math" panose="02040503050406030204" pitchFamily="18" charset="0"/>
                              <a:ea typeface="Cambria Math" panose="02040503050406030204" pitchFamily="18" charset="0"/>
                            </a:rPr>
                            <m:t> </m:t>
                          </m:r>
                          <m:r>
                            <m:rPr>
                              <m:nor/>
                            </m:rPr>
                            <a:rPr lang="sl-SI" sz="2400" i="1" dirty="0">
                              <a:latin typeface="Cambria Math" panose="02040503050406030204" pitchFamily="18" charset="0"/>
                              <a:ea typeface="Cambria Math" panose="02040503050406030204" pitchFamily="18" charset="0"/>
                            </a:rPr>
                            <m:t>n</m:t>
                          </m:r>
                          <m:r>
                            <a:rPr lang="sl-SI" sz="2400" b="0" i="0" dirty="0" smtClean="0">
                              <a:latin typeface="Cambria Math" panose="02040503050406030204" pitchFamily="18" charset="0"/>
                              <a:ea typeface="Cambria Math" panose="02040503050406030204" pitchFamily="18" charset="0"/>
                            </a:rPr>
                            <m:t>)</m:t>
                          </m:r>
                        </m:e>
                      </m:nary>
                    </m:oMath>
                  </m:oMathPara>
                </a14:m>
                <a:endParaRPr lang="sl-SI" sz="2400" dirty="0">
                  <a:latin typeface="Cambria Math" panose="02040503050406030204" pitchFamily="18" charset="0"/>
                  <a:ea typeface="Cambria Math" panose="02040503050406030204" pitchFamily="18" charset="0"/>
                </a:endParaRPr>
              </a:p>
            </p:txBody>
          </p:sp>
        </mc:Choice>
        <mc:Fallback xmlns="">
          <p:sp>
            <p:nvSpPr>
              <p:cNvPr id="3" name="Označba mesta vsebine 2">
                <a:extLst>
                  <a:ext uri="{FF2B5EF4-FFF2-40B4-BE49-F238E27FC236}">
                    <a16:creationId xmlns:a16="http://schemas.microsoft.com/office/drawing/2014/main" id="{98130D16-ABC7-4B0A-99BA-2B759BC16074}"/>
                  </a:ext>
                </a:extLst>
              </p:cNvPr>
              <p:cNvSpPr>
                <a:spLocks noGrp="1" noRot="1" noChangeAspect="1" noMove="1" noResize="1" noEditPoints="1" noAdjustHandles="1" noChangeArrowheads="1" noChangeShapeType="1" noTextEdit="1"/>
              </p:cNvSpPr>
              <p:nvPr>
                <p:ph idx="1"/>
              </p:nvPr>
            </p:nvSpPr>
            <p:spPr>
              <a:blipFill>
                <a:blip r:embed="rId2"/>
                <a:stretch>
                  <a:fillRect l="-317"/>
                </a:stretch>
              </a:blipFill>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4" name="Pravokotnik: odrezani diagonalni vogali 3">
                <a:extLst>
                  <a:ext uri="{FF2B5EF4-FFF2-40B4-BE49-F238E27FC236}">
                    <a16:creationId xmlns:a16="http://schemas.microsoft.com/office/drawing/2014/main" id="{D9839062-21B8-4E8D-8A9A-A1EA70950331}"/>
                  </a:ext>
                </a:extLst>
              </p:cNvPr>
              <p:cNvSpPr/>
              <p:nvPr/>
            </p:nvSpPr>
            <p:spPr>
              <a:xfrm>
                <a:off x="7231722" y="72935"/>
                <a:ext cx="4887349" cy="3450613"/>
              </a:xfrm>
              <a:prstGeom prst="snip2DiagRect">
                <a:avLst>
                  <a:gd name="adj1" fmla="val 0"/>
                  <a:gd name="adj2" fmla="val 12048"/>
                </a:avLst>
              </a:prstGeom>
              <a:solidFill>
                <a:schemeClr val="accent2">
                  <a:lumMod val="20000"/>
                  <a:lumOff val="80000"/>
                </a:schemeClr>
              </a:solidFill>
              <a:ln w="3810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14:m>
                  <m:oMathPara xmlns:m="http://schemas.openxmlformats.org/officeDocument/2006/math">
                    <m:oMathParaPr>
                      <m:jc m:val="left"/>
                    </m:oMathParaPr>
                    <m:oMath xmlns:m="http://schemas.openxmlformats.org/officeDocument/2006/math">
                      <m:r>
                        <a:rPr lang="sl-SI" sz="2100" b="1" i="1" smtClean="0">
                          <a:solidFill>
                            <a:schemeClr val="tx1"/>
                          </a:solidFill>
                          <a:latin typeface="Cambria Math" panose="02040503050406030204" pitchFamily="18" charset="0"/>
                        </a:rPr>
                        <m:t>𝑵</m:t>
                      </m:r>
                      <m:r>
                        <a:rPr lang="sl-SI" sz="2100" b="0" i="1" smtClean="0">
                          <a:solidFill>
                            <a:schemeClr val="tx1"/>
                          </a:solidFill>
                          <a:latin typeface="Cambria Math" panose="02040503050406030204" pitchFamily="18" charset="0"/>
                        </a:rPr>
                        <m:t>=š</m:t>
                      </m:r>
                      <m:r>
                        <a:rPr lang="sl-SI" sz="2100" b="0" i="1" smtClean="0">
                          <a:solidFill>
                            <a:schemeClr val="tx1"/>
                          </a:solidFill>
                          <a:latin typeface="Cambria Math" panose="02040503050406030204" pitchFamily="18" charset="0"/>
                        </a:rPr>
                        <m:t>𝑡𝑒𝑣𝑖𝑙𝑜</m:t>
                      </m:r>
                      <m:r>
                        <a:rPr lang="sl-SI" sz="2100" b="0" i="1" smtClean="0">
                          <a:solidFill>
                            <a:schemeClr val="tx1"/>
                          </a:solidFill>
                          <a:latin typeface="Cambria Math" panose="02040503050406030204" pitchFamily="18" charset="0"/>
                        </a:rPr>
                        <m:t> </m:t>
                      </m:r>
                      <m:r>
                        <a:rPr lang="sl-SI" sz="2100" b="0" i="1" smtClean="0">
                          <a:solidFill>
                            <a:schemeClr val="tx1"/>
                          </a:solidFill>
                          <a:latin typeface="Cambria Math" panose="02040503050406030204" pitchFamily="18" charset="0"/>
                        </a:rPr>
                        <m:t>𝑠𝑡𝑎𝑛𝑜𝑣𝑎𝑛𝑗</m:t>
                      </m:r>
                    </m:oMath>
                  </m:oMathPara>
                </a14:m>
                <a:endParaRPr lang="sl-SI" sz="21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sl-SI" sz="2100" b="1" i="1">
                          <a:solidFill>
                            <a:schemeClr val="tx1"/>
                          </a:solidFill>
                          <a:latin typeface="Cambria Math" panose="02040503050406030204" pitchFamily="18" charset="0"/>
                        </a:rPr>
                        <m:t>𝑲</m:t>
                      </m:r>
                      <m:r>
                        <a:rPr lang="sl-SI" sz="2100" i="1">
                          <a:solidFill>
                            <a:schemeClr val="tx1"/>
                          </a:solidFill>
                          <a:latin typeface="Cambria Math" panose="02040503050406030204" pitchFamily="18" charset="0"/>
                        </a:rPr>
                        <m:t>=</m:t>
                      </m:r>
                      <m:r>
                        <a:rPr lang="sl-SI" sz="2100" i="1">
                          <a:solidFill>
                            <a:schemeClr val="tx1"/>
                          </a:solidFill>
                          <a:latin typeface="Cambria Math" panose="02040503050406030204" pitchFamily="18" charset="0"/>
                        </a:rPr>
                        <m:t>𝑣𝑒𝑙𝑖𝑘𝑜𝑠𝑡</m:t>
                      </m:r>
                      <m:r>
                        <a:rPr lang="sl-SI" sz="2100" b="0" i="1" smtClean="0">
                          <a:solidFill>
                            <a:schemeClr val="tx1"/>
                          </a:solidFill>
                          <a:latin typeface="Cambria Math" panose="02040503050406030204" pitchFamily="18" charset="0"/>
                        </a:rPr>
                        <m:t> </m:t>
                      </m:r>
                      <m:r>
                        <a:rPr lang="sl-SI" sz="2000" i="1">
                          <a:solidFill>
                            <a:schemeClr val="tx1"/>
                          </a:solidFill>
                          <a:latin typeface="Cambria Math" panose="02040503050406030204" pitchFamily="18" charset="0"/>
                        </a:rPr>
                        <m:t>𝑣𝑧𝑜𝑟𝑐𝑎</m:t>
                      </m:r>
                      <m:r>
                        <m:rPr>
                          <m:nor/>
                        </m:rPr>
                        <a:rPr lang="sl-SI" sz="2000" dirty="0">
                          <a:solidFill>
                            <a:schemeClr val="tx1"/>
                          </a:solidFill>
                        </a:rPr>
                        <m:t> ∈ {0, . . . , </m:t>
                      </m:r>
                      <m:r>
                        <m:rPr>
                          <m:nor/>
                        </m:rPr>
                        <a:rPr lang="sl-SI" sz="2000" dirty="0">
                          <a:solidFill>
                            <a:schemeClr val="tx1"/>
                          </a:solidFill>
                        </a:rPr>
                        <m:t>N</m:t>
                      </m:r>
                      <m:r>
                        <m:rPr>
                          <m:nor/>
                        </m:rPr>
                        <a:rPr lang="sl-SI" sz="2000" dirty="0">
                          <a:solidFill>
                            <a:schemeClr val="tx1"/>
                          </a:solidFill>
                        </a:rPr>
                        <m:t>−1}</m:t>
                      </m:r>
                    </m:oMath>
                  </m:oMathPara>
                </a14:m>
                <a:endParaRPr lang="sl-SI" sz="21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sl-SI" sz="2100" b="1" i="1" dirty="0" smtClean="0">
                              <a:solidFill>
                                <a:schemeClr val="tx1"/>
                              </a:solidFill>
                              <a:latin typeface="Cambria Math" panose="02040503050406030204" pitchFamily="18" charset="0"/>
                            </a:rPr>
                          </m:ctrlPr>
                        </m:sSubPr>
                        <m:e>
                          <m:r>
                            <a:rPr lang="sl-SI" sz="2100" b="1" i="1" dirty="0" smtClean="0">
                              <a:solidFill>
                                <a:schemeClr val="tx1"/>
                              </a:solidFill>
                              <a:latin typeface="Cambria Math" panose="02040503050406030204" pitchFamily="18" charset="0"/>
                            </a:rPr>
                            <m:t>𝑨</m:t>
                          </m:r>
                        </m:e>
                        <m:sub>
                          <m:r>
                            <a:rPr lang="sl-SI" sz="2100" b="1" i="1" dirty="0" smtClean="0">
                              <a:solidFill>
                                <a:schemeClr val="tx1"/>
                              </a:solidFill>
                              <a:latin typeface="Cambria Math" panose="02040503050406030204" pitchFamily="18" charset="0"/>
                            </a:rPr>
                            <m:t>𝑲</m:t>
                          </m:r>
                        </m:sub>
                      </m:sSub>
                      <m:r>
                        <a:rPr lang="sl-SI" sz="2100" b="1" i="1" dirty="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m:t>
                      </m:r>
                      <m:r>
                        <a:rPr lang="sl-SI" sz="2100" i="1" dirty="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m:t>
                      </m:r>
                      <m:r>
                        <a:rPr lang="sl-SI" sz="2100" b="0" i="1" dirty="0" smtClean="0">
                          <a:solidFill>
                            <a:schemeClr val="tx1"/>
                          </a:solidFill>
                          <a:latin typeface="Cambria Math" panose="02040503050406030204" pitchFamily="18" charset="0"/>
                        </a:rPr>
                        <m:t>𝑝𝑜</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𝑣𝑧𝑜𝑟𝑐𝑢</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𝐾</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𝑖𝑧𝑏𝑒𝑟𝑒𝑚𝑜</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𝑝𝑟𝑣𝑜</m:t>
                      </m:r>
                    </m:oMath>
                  </m:oMathPara>
                </a14:m>
                <a:endParaRPr lang="sl-SI" sz="21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sl-SI" sz="2100" b="0" i="1" dirty="0" smtClean="0">
                          <a:solidFill>
                            <a:schemeClr val="tx1"/>
                          </a:solidFill>
                          <a:latin typeface="Cambria Math" panose="02040503050406030204" pitchFamily="18" charset="0"/>
                        </a:rPr>
                        <m:t>𝑏𝑜𝑙𝑗</m:t>
                      </m:r>
                      <m:r>
                        <a:rPr lang="sl-SI" sz="2100" b="0" i="1" dirty="0" smtClean="0">
                          <a:solidFill>
                            <a:schemeClr val="tx1"/>
                          </a:solidFill>
                          <a:latin typeface="Cambria Math" panose="02040503050406030204" pitchFamily="18" charset="0"/>
                        </a:rPr>
                        <m:t>š</m:t>
                      </m:r>
                      <m:r>
                        <a:rPr lang="sl-SI" sz="2100" b="0" i="1" dirty="0" smtClean="0">
                          <a:solidFill>
                            <a:schemeClr val="tx1"/>
                          </a:solidFill>
                          <a:latin typeface="Cambria Math" panose="02040503050406030204" pitchFamily="18" charset="0"/>
                        </a:rPr>
                        <m:t>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𝑠𝑡𝑎𝑛𝑜𝑣𝑎𝑛𝑗𝑒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𝑘𝑖</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𝑗𝑒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h𝑘𝑟𝑎𝑡𝑖</m:t>
                      </m:r>
                    </m:oMath>
                  </m:oMathPara>
                </a14:m>
                <a:endParaRPr lang="sl-SI" sz="21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sl-SI" sz="2100" b="0" i="1" dirty="0" smtClean="0">
                          <a:solidFill>
                            <a:schemeClr val="tx1"/>
                          </a:solidFill>
                          <a:latin typeface="Cambria Math" panose="02040503050406030204" pitchFamily="18" charset="0"/>
                        </a:rPr>
                        <m:t>𝑛𝑎𝑗𝑏𝑜𝑙𝑗</m:t>
                      </m:r>
                      <m:r>
                        <a:rPr lang="sl-SI" sz="2100" b="0" i="1" dirty="0" smtClean="0">
                          <a:solidFill>
                            <a:schemeClr val="tx1"/>
                          </a:solidFill>
                          <a:latin typeface="Cambria Math" panose="02040503050406030204" pitchFamily="18" charset="0"/>
                        </a:rPr>
                        <m:t>š</m:t>
                      </m:r>
                      <m:r>
                        <a:rPr lang="sl-SI" sz="2100" b="0" i="1" dirty="0" smtClean="0">
                          <a:solidFill>
                            <a:schemeClr val="tx1"/>
                          </a:solidFill>
                          <a:latin typeface="Cambria Math" panose="02040503050406030204" pitchFamily="18" charset="0"/>
                        </a:rPr>
                        <m:t>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𝑜𝑑</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𝑣𝑠𝑒h</m:t>
                      </m:r>
                      <m:r>
                        <a:rPr lang="sl-SI" sz="2100" i="1" dirty="0" smtClean="0">
                          <a:solidFill>
                            <a:schemeClr val="tx1"/>
                          </a:solidFill>
                          <a:latin typeface="Cambria Math" panose="02040503050406030204" pitchFamily="18" charset="0"/>
                        </a:rPr>
                        <m:t>}</m:t>
                      </m:r>
                    </m:oMath>
                  </m:oMathPara>
                </a14:m>
                <a:endParaRPr lang="sl-SI" sz="2100" dirty="0">
                  <a:solidFill>
                    <a:schemeClr val="tx1"/>
                  </a:solidFill>
                </a:endParaRPr>
              </a:p>
              <a:p>
                <a:endParaRPr lang="sl-SI" sz="1000" dirty="0">
                  <a:solidFill>
                    <a:schemeClr val="tx1"/>
                  </a:solidFill>
                </a:endParaRPr>
              </a:p>
              <a:p>
                <a:pPr algn="ctr"/>
                <a14:m>
                  <m:oMathPara xmlns:m="http://schemas.openxmlformats.org/officeDocument/2006/math">
                    <m:oMathParaPr>
                      <m:jc m:val="center"/>
                    </m:oMathParaPr>
                    <m:oMath xmlns:m="http://schemas.openxmlformats.org/officeDocument/2006/math">
                      <m:limLow>
                        <m:limLowPr>
                          <m:ctrlPr>
                            <a:rPr lang="sl-SI" sz="2800" i="1" dirty="0" smtClean="0">
                              <a:solidFill>
                                <a:schemeClr val="tx1"/>
                              </a:solidFill>
                              <a:latin typeface="Cambria Math" panose="02040503050406030204" pitchFamily="18" charset="0"/>
                              <a:ea typeface="Cambria Math" panose="02040503050406030204" pitchFamily="18" charset="0"/>
                            </a:rPr>
                          </m:ctrlPr>
                        </m:limLowPr>
                        <m:e>
                          <m:r>
                            <m:rPr>
                              <m:sty m:val="p"/>
                            </m:rPr>
                            <a:rPr lang="sl-SI" sz="2800" i="1" dirty="0" smtClean="0">
                              <a:solidFill>
                                <a:schemeClr val="tx1"/>
                              </a:solidFill>
                              <a:latin typeface="Cambria Math" panose="02040503050406030204" pitchFamily="18" charset="0"/>
                              <a:ea typeface="Cambria Math" panose="02040503050406030204" pitchFamily="18" charset="0"/>
                            </a:rPr>
                            <m:t>max</m:t>
                          </m:r>
                        </m:e>
                        <m:lim>
                          <m:r>
                            <a:rPr lang="sl-SI" sz="2800" i="1" dirty="0" smtClean="0">
                              <a:solidFill>
                                <a:schemeClr val="tx1"/>
                              </a:solidFill>
                              <a:latin typeface="Cambria Math" panose="02040503050406030204" pitchFamily="18" charset="0"/>
                              <a:ea typeface="Cambria Math" panose="02040503050406030204" pitchFamily="18" charset="0"/>
                            </a:rPr>
                            <m:t>0≤</m:t>
                          </m:r>
                          <m:r>
                            <a:rPr lang="sl-SI" sz="2800" b="0" i="1" dirty="0" smtClean="0">
                              <a:solidFill>
                                <a:schemeClr val="tx1"/>
                              </a:solidFill>
                              <a:latin typeface="Cambria Math" panose="02040503050406030204" pitchFamily="18" charset="0"/>
                              <a:ea typeface="Cambria Math" panose="02040503050406030204" pitchFamily="18" charset="0"/>
                            </a:rPr>
                            <m:t>𝐾</m:t>
                          </m:r>
                          <m:r>
                            <a:rPr lang="sl-SI" sz="2800" i="1" dirty="0" smtClean="0">
                              <a:solidFill>
                                <a:schemeClr val="tx1"/>
                              </a:solidFill>
                              <a:latin typeface="Cambria Math" panose="02040503050406030204" pitchFamily="18" charset="0"/>
                              <a:ea typeface="Cambria Math" panose="02040503050406030204" pitchFamily="18" charset="0"/>
                            </a:rPr>
                            <m:t>&lt;</m:t>
                          </m:r>
                          <m:r>
                            <a:rPr lang="sl-SI" sz="2800" i="1" dirty="0" smtClean="0">
                              <a:solidFill>
                                <a:schemeClr val="tx1"/>
                              </a:solidFill>
                              <a:latin typeface="Cambria Math" panose="02040503050406030204" pitchFamily="18" charset="0"/>
                              <a:ea typeface="Cambria Math" panose="02040503050406030204" pitchFamily="18" charset="0"/>
                            </a:rPr>
                            <m:t>𝑁</m:t>
                          </m:r>
                        </m:lim>
                      </m:limLow>
                      <m:r>
                        <a:rPr lang="sl-SI" sz="2800" i="1" dirty="0" smtClean="0">
                          <a:solidFill>
                            <a:schemeClr val="tx1"/>
                          </a:solidFill>
                          <a:latin typeface="Cambria Math" panose="02040503050406030204" pitchFamily="18" charset="0"/>
                          <a:ea typeface="Cambria Math" panose="02040503050406030204" pitchFamily="18" charset="0"/>
                        </a:rPr>
                        <m:t>𝑃</m:t>
                      </m:r>
                      <m:d>
                        <m:dPr>
                          <m:ctrlPr>
                            <a:rPr lang="sl-SI" sz="2800" i="1" dirty="0" smtClean="0">
                              <a:solidFill>
                                <a:schemeClr val="tx1"/>
                              </a:solidFill>
                              <a:latin typeface="Cambria Math" panose="02040503050406030204" pitchFamily="18" charset="0"/>
                              <a:ea typeface="Cambria Math" panose="02040503050406030204" pitchFamily="18" charset="0"/>
                            </a:rPr>
                          </m:ctrlPr>
                        </m:dPr>
                        <m:e>
                          <m:sSub>
                            <m:sSubPr>
                              <m:ctrlPr>
                                <a:rPr lang="sl-SI" sz="2800" i="1" dirty="0" smtClean="0">
                                  <a:solidFill>
                                    <a:schemeClr val="tx1"/>
                                  </a:solidFill>
                                  <a:latin typeface="Cambria Math" panose="02040503050406030204" pitchFamily="18" charset="0"/>
                                  <a:ea typeface="Cambria Math" panose="02040503050406030204" pitchFamily="18" charset="0"/>
                                </a:rPr>
                              </m:ctrlPr>
                            </m:sSubPr>
                            <m:e>
                              <m:r>
                                <a:rPr lang="sl-SI" sz="2800" i="1" dirty="0" smtClean="0">
                                  <a:solidFill>
                                    <a:schemeClr val="tx1"/>
                                  </a:solidFill>
                                  <a:latin typeface="Cambria Math" panose="02040503050406030204" pitchFamily="18" charset="0"/>
                                  <a:ea typeface="Cambria Math" panose="02040503050406030204" pitchFamily="18" charset="0"/>
                                </a:rPr>
                                <m:t>𝐴</m:t>
                              </m:r>
                            </m:e>
                            <m:sub>
                              <m:r>
                                <a:rPr lang="sl-SI" sz="2800" b="0" i="1" dirty="0" smtClean="0">
                                  <a:solidFill>
                                    <a:schemeClr val="tx1"/>
                                  </a:solidFill>
                                  <a:latin typeface="Cambria Math" panose="02040503050406030204" pitchFamily="18" charset="0"/>
                                  <a:ea typeface="Cambria Math" panose="02040503050406030204" pitchFamily="18" charset="0"/>
                                </a:rPr>
                                <m:t>𝐾</m:t>
                              </m:r>
                            </m:sub>
                          </m:sSub>
                        </m:e>
                      </m:d>
                      <m:r>
                        <a:rPr lang="sl-SI" sz="2800" b="0" i="1" dirty="0" smtClean="0">
                          <a:solidFill>
                            <a:schemeClr val="tx1"/>
                          </a:solidFill>
                          <a:latin typeface="Cambria Math" panose="02040503050406030204" pitchFamily="18" charset="0"/>
                          <a:ea typeface="Cambria Math" panose="02040503050406030204" pitchFamily="18" charset="0"/>
                        </a:rPr>
                        <m:t>= ?</m:t>
                      </m:r>
                    </m:oMath>
                  </m:oMathPara>
                </a14:m>
                <a:endParaRPr lang="sl-SI" sz="2800" b="0" i="1" dirty="0">
                  <a:solidFill>
                    <a:schemeClr val="tx1"/>
                  </a:solidFill>
                  <a:latin typeface="Cambria Math" panose="02040503050406030204" pitchFamily="18" charset="0"/>
                  <a:ea typeface="Cambria Math" panose="02040503050406030204" pitchFamily="18" charset="0"/>
                </a:endParaRPr>
              </a:p>
              <a:p>
                <a:pPr algn="ctr"/>
                <a:r>
                  <a:rPr lang="sl-SI" sz="2400" i="1" dirty="0">
                    <a:solidFill>
                      <a:schemeClr val="tx1"/>
                    </a:solidFill>
                    <a:latin typeface="Cambria Math" panose="02040503050406030204" pitchFamily="18" charset="0"/>
                    <a:ea typeface="Cambria Math" panose="02040503050406030204" pitchFamily="18" charset="0"/>
                  </a:rPr>
                  <a:t>Za kateri </a:t>
                </a:r>
                <a14:m>
                  <m:oMath xmlns:m="http://schemas.openxmlformats.org/officeDocument/2006/math">
                    <m:r>
                      <a:rPr lang="sl-SI" sz="2400" i="1" dirty="0" smtClean="0">
                        <a:solidFill>
                          <a:schemeClr val="tx1"/>
                        </a:solidFill>
                        <a:latin typeface="Cambria Math" panose="02040503050406030204" pitchFamily="18" charset="0"/>
                        <a:ea typeface="Cambria Math" panose="02040503050406030204" pitchFamily="18" charset="0"/>
                      </a:rPr>
                      <m:t>𝐾</m:t>
                    </m:r>
                  </m:oMath>
                </a14:m>
                <a:r>
                  <a:rPr lang="sl-SI" sz="2400" i="1" dirty="0">
                    <a:solidFill>
                      <a:schemeClr val="tx1"/>
                    </a:solidFill>
                    <a:latin typeface="Cambria Math" panose="02040503050406030204" pitchFamily="18" charset="0"/>
                    <a:ea typeface="Cambria Math" panose="02040503050406030204" pitchFamily="18" charset="0"/>
                  </a:rPr>
                  <a:t> oz.  </a:t>
                </a:r>
                <a14:m>
                  <m:oMath xmlns:m="http://schemas.openxmlformats.org/officeDocument/2006/math">
                    <m:f>
                      <m:fPr>
                        <m:ctrlPr>
                          <a:rPr lang="sl-SI" sz="2800" b="0" i="1" smtClean="0">
                            <a:solidFill>
                              <a:schemeClr val="tx1"/>
                            </a:solidFill>
                            <a:latin typeface="Cambria Math" panose="02040503050406030204" pitchFamily="18" charset="0"/>
                            <a:ea typeface="Cambria Math" panose="02040503050406030204" pitchFamily="18" charset="0"/>
                          </a:rPr>
                        </m:ctrlPr>
                      </m:fPr>
                      <m:num>
                        <m:r>
                          <a:rPr lang="sl-SI" sz="2800" b="0" i="1" smtClean="0">
                            <a:solidFill>
                              <a:schemeClr val="tx1"/>
                            </a:solidFill>
                            <a:latin typeface="Cambria Math" panose="02040503050406030204" pitchFamily="18" charset="0"/>
                            <a:ea typeface="Cambria Math" panose="02040503050406030204" pitchFamily="18" charset="0"/>
                          </a:rPr>
                          <m:t>𝐾</m:t>
                        </m:r>
                      </m:num>
                      <m:den>
                        <m:r>
                          <a:rPr lang="sl-SI" sz="2800" b="0" i="1" smtClean="0">
                            <a:solidFill>
                              <a:schemeClr val="tx1"/>
                            </a:solidFill>
                            <a:latin typeface="Cambria Math" panose="02040503050406030204" pitchFamily="18" charset="0"/>
                            <a:ea typeface="Cambria Math" panose="02040503050406030204" pitchFamily="18" charset="0"/>
                          </a:rPr>
                          <m:t>𝑁</m:t>
                        </m:r>
                      </m:den>
                    </m:f>
                  </m:oMath>
                </a14:m>
                <a:r>
                  <a:rPr lang="sl-SI" sz="2800" i="1" dirty="0">
                    <a:solidFill>
                      <a:schemeClr val="tx1"/>
                    </a:solidFill>
                    <a:latin typeface="Cambria Math" panose="02040503050406030204" pitchFamily="18" charset="0"/>
                    <a:ea typeface="Cambria Math" panose="02040503050406030204" pitchFamily="18" charset="0"/>
                  </a:rPr>
                  <a:t>?</a:t>
                </a:r>
                <a:endParaRPr lang="sl-SI" sz="21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4" name="Pravokotnik: odrezani diagonalni vogali 3">
                <a:extLst>
                  <a:ext uri="{FF2B5EF4-FFF2-40B4-BE49-F238E27FC236}">
                    <a16:creationId xmlns:a16="http://schemas.microsoft.com/office/drawing/2014/main" id="{D9839062-21B8-4E8D-8A9A-A1EA70950331}"/>
                  </a:ext>
                </a:extLst>
              </p:cNvPr>
              <p:cNvSpPr>
                <a:spLocks noRot="1" noChangeAspect="1" noMove="1" noResize="1" noEditPoints="1" noAdjustHandles="1" noChangeArrowheads="1" noChangeShapeType="1" noTextEdit="1"/>
              </p:cNvSpPr>
              <p:nvPr/>
            </p:nvSpPr>
            <p:spPr>
              <a:xfrm>
                <a:off x="7231722" y="72935"/>
                <a:ext cx="4887349" cy="3450613"/>
              </a:xfrm>
              <a:prstGeom prst="snip2DiagRect">
                <a:avLst>
                  <a:gd name="adj1" fmla="val 0"/>
                  <a:gd name="adj2" fmla="val 12048"/>
                </a:avLst>
              </a:prstGeom>
              <a:blipFill>
                <a:blip r:embed="rId3"/>
                <a:stretch>
                  <a:fillRect/>
                </a:stretch>
              </a:blipFill>
              <a:ln w="38100">
                <a:solidFill>
                  <a:srgbClr val="B71E42"/>
                </a:solidFill>
              </a:ln>
            </p:spPr>
            <p:txBody>
              <a:bodyPr/>
              <a:lstStyle/>
              <a:p>
                <a:r>
                  <a:rPr lang="sl-SI">
                    <a:noFill/>
                  </a:rPr>
                  <a:t> </a:t>
                </a:r>
              </a:p>
            </p:txBody>
          </p:sp>
        </mc:Fallback>
      </mc:AlternateContent>
    </p:spTree>
    <p:extLst>
      <p:ext uri="{BB962C8B-B14F-4D97-AF65-F5344CB8AC3E}">
        <p14:creationId xmlns:p14="http://schemas.microsoft.com/office/powerpoint/2010/main" val="237285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0DCD7"/>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značba mesta vsebine 2">
                <a:extLst>
                  <a:ext uri="{FF2B5EF4-FFF2-40B4-BE49-F238E27FC236}">
                    <a16:creationId xmlns:a16="http://schemas.microsoft.com/office/drawing/2014/main" id="{6FF820AF-D622-46DF-A885-A3FA1A8DE788}"/>
                  </a:ext>
                </a:extLst>
              </p:cNvPr>
              <p:cNvSpPr txBox="1">
                <a:spLocks/>
              </p:cNvSpPr>
              <p:nvPr/>
            </p:nvSpPr>
            <p:spPr>
              <a:xfrm>
                <a:off x="1451579" y="4278484"/>
                <a:ext cx="10296136" cy="126990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m:rPr>
                          <m:sty m:val="p"/>
                        </m:rPr>
                        <a:rPr lang="sl-SI" dirty="0" smtClean="0">
                          <a:latin typeface="Cambria Math" panose="02040503050406030204" pitchFamily="18" charset="0"/>
                          <a:ea typeface="Cambria Math" panose="02040503050406030204" pitchFamily="18" charset="0"/>
                        </a:rPr>
                        <m:t>P</m:t>
                      </m:r>
                      <m:d>
                        <m:dPr>
                          <m:ctrlPr>
                            <a:rPr lang="sl-SI" i="1" dirty="0">
                              <a:latin typeface="Cambria Math" panose="02040503050406030204" pitchFamily="18" charset="0"/>
                              <a:ea typeface="Cambria Math" panose="02040503050406030204" pitchFamily="18" charset="0"/>
                            </a:rPr>
                          </m:ctrlPr>
                        </m:dPr>
                        <m:e>
                          <m:sSub>
                            <m:sSubPr>
                              <m:ctrlPr>
                                <a:rPr lang="sl-SI" i="1" dirty="0">
                                  <a:latin typeface="Cambria Math" panose="02040503050406030204" pitchFamily="18" charset="0"/>
                                  <a:ea typeface="Cambria Math" panose="02040503050406030204" pitchFamily="18" charset="0"/>
                                </a:rPr>
                              </m:ctrlPr>
                            </m:sSubPr>
                            <m:e>
                              <m:r>
                                <m:rPr>
                                  <m:sty m:val="p"/>
                                </m:rPr>
                                <a:rPr lang="sl-SI" dirty="0">
                                  <a:latin typeface="Cambria Math" panose="02040503050406030204" pitchFamily="18" charset="0"/>
                                  <a:ea typeface="Cambria Math" panose="02040503050406030204" pitchFamily="18" charset="0"/>
                                </a:rPr>
                                <m:t>A</m:t>
                              </m:r>
                            </m:e>
                            <m:sub>
                              <m:r>
                                <m:rPr>
                                  <m:sty m:val="p"/>
                                </m:rPr>
                                <a:rPr lang="sl-SI" dirty="0">
                                  <a:latin typeface="Cambria Math" panose="02040503050406030204" pitchFamily="18" charset="0"/>
                                  <a:ea typeface="Cambria Math" panose="02040503050406030204" pitchFamily="18" charset="0"/>
                                </a:rPr>
                                <m:t>K</m:t>
                              </m:r>
                            </m:sub>
                          </m:sSub>
                        </m:e>
                      </m:d>
                      <m:r>
                        <a:rPr lang="sl-SI" dirty="0" smtClean="0">
                          <a:latin typeface="Cambria Math" panose="02040503050406030204" pitchFamily="18" charset="0"/>
                          <a:ea typeface="Cambria Math" panose="02040503050406030204" pitchFamily="18" charset="0"/>
                        </a:rPr>
                        <m:t>=</m:t>
                      </m:r>
                      <m:nary>
                        <m:naryPr>
                          <m:chr m:val="∑"/>
                          <m:limLoc m:val="undOvr"/>
                          <m:grow m:val="on"/>
                          <m:ctrlPr>
                            <a:rPr lang="sl-SI" i="1" dirty="0" smtClean="0">
                              <a:latin typeface="Cambria Math" panose="02040503050406030204" pitchFamily="18" charset="0"/>
                              <a:ea typeface="Cambria Math" panose="02040503050406030204" pitchFamily="18" charset="0"/>
                            </a:rPr>
                          </m:ctrlPr>
                        </m:naryPr>
                        <m:sub>
                          <m:r>
                            <m:rPr>
                              <m:sty m:val="p"/>
                            </m:rPr>
                            <a:rPr lang="sl-SI" dirty="0">
                              <a:latin typeface="Cambria Math" panose="02040503050406030204" pitchFamily="18" charset="0"/>
                              <a:ea typeface="Cambria Math" panose="02040503050406030204" pitchFamily="18" charset="0"/>
                            </a:rPr>
                            <m:t>n</m:t>
                          </m:r>
                          <m:r>
                            <a:rPr lang="sl-SI" dirty="0">
                              <a:latin typeface="Cambria Math" panose="02040503050406030204" pitchFamily="18" charset="0"/>
                              <a:ea typeface="Cambria Math" panose="02040503050406030204" pitchFamily="18" charset="0"/>
                            </a:rPr>
                            <m:t>=1</m:t>
                          </m:r>
                        </m:sub>
                        <m:sup>
                          <m:r>
                            <m:rPr>
                              <m:sty m:val="p"/>
                            </m:rPr>
                            <a:rPr lang="sl-SI" dirty="0">
                              <a:latin typeface="Cambria Math" panose="02040503050406030204" pitchFamily="18" charset="0"/>
                              <a:ea typeface="Cambria Math" panose="02040503050406030204" pitchFamily="18" charset="0"/>
                            </a:rPr>
                            <m:t>N</m:t>
                          </m:r>
                        </m:sup>
                        <m:e>
                          <m:r>
                            <m:rPr>
                              <m:sty m:val="p"/>
                            </m:rPr>
                            <a:rPr lang="sl-SI" b="0" i="0" dirty="0" smtClean="0">
                              <a:latin typeface="Cambria Math" panose="02040503050406030204" pitchFamily="18" charset="0"/>
                              <a:ea typeface="Cambria Math" panose="02040503050406030204" pitchFamily="18" charset="0"/>
                            </a:rPr>
                            <m:t>P</m:t>
                          </m:r>
                          <m:r>
                            <a:rPr lang="sl-SI" b="0" i="0" dirty="0" smtClean="0">
                              <a:latin typeface="Cambria Math" panose="02040503050406030204" pitchFamily="18" charset="0"/>
                              <a:ea typeface="Cambria Math" panose="02040503050406030204" pitchFamily="18" charset="0"/>
                            </a:rPr>
                            <m:t>(</m:t>
                          </m:r>
                          <m:r>
                            <m:rPr>
                              <m:sty m:val="p"/>
                            </m:rPr>
                            <a:rPr lang="sl-SI" dirty="0" smtClean="0">
                              <a:latin typeface="Cambria Math" panose="02040503050406030204" pitchFamily="18" charset="0"/>
                              <a:ea typeface="Cambria Math" panose="02040503050406030204" pitchFamily="18" charset="0"/>
                            </a:rPr>
                            <m:t>izberem</m:t>
                          </m:r>
                          <m:r>
                            <a:rPr lang="sl-SI" dirty="0" smtClean="0">
                              <a:latin typeface="Cambria Math" panose="02040503050406030204" pitchFamily="18" charset="0"/>
                              <a:ea typeface="Cambria Math" panose="02040503050406030204" pitchFamily="18" charset="0"/>
                            </a:rPr>
                            <m:t> </m:t>
                          </m:r>
                          <m:r>
                            <m:rPr>
                              <m:nor/>
                            </m:rPr>
                            <a:rPr lang="sl-SI" dirty="0">
                              <a:latin typeface="Cambria Math" panose="02040503050406030204" pitchFamily="18" charset="0"/>
                              <a:ea typeface="Cambria Math" panose="02040503050406030204" pitchFamily="18" charset="0"/>
                            </a:rPr>
                            <m:t>stanovanje</m:t>
                          </m:r>
                          <m:r>
                            <m:rPr>
                              <m:nor/>
                            </m:rPr>
                            <a:rPr lang="sl-SI" dirty="0">
                              <a:latin typeface="Cambria Math" panose="02040503050406030204" pitchFamily="18" charset="0"/>
                              <a:ea typeface="Cambria Math" panose="02040503050406030204" pitchFamily="18" charset="0"/>
                            </a:rPr>
                            <m:t> </m:t>
                          </m:r>
                          <m:r>
                            <m:rPr>
                              <m:nor/>
                            </m:rPr>
                            <a:rPr lang="sl-SI" dirty="0">
                              <a:latin typeface="Cambria Math" panose="02040503050406030204" pitchFamily="18" charset="0"/>
                              <a:ea typeface="Cambria Math" panose="02040503050406030204" pitchFamily="18" charset="0"/>
                            </a:rPr>
                            <m:t>na</m:t>
                          </m:r>
                          <m:r>
                            <m:rPr>
                              <m:nor/>
                            </m:rPr>
                            <a:rPr lang="sl-SI" dirty="0">
                              <a:latin typeface="Cambria Math" panose="02040503050406030204" pitchFamily="18" charset="0"/>
                              <a:ea typeface="Cambria Math" panose="02040503050406030204" pitchFamily="18" charset="0"/>
                            </a:rPr>
                            <m:t> </m:t>
                          </m:r>
                          <m:r>
                            <m:rPr>
                              <m:nor/>
                            </m:rPr>
                            <a:rPr lang="sl-SI" dirty="0">
                              <a:latin typeface="Cambria Math" panose="02040503050406030204" pitchFamily="18" charset="0"/>
                              <a:ea typeface="Cambria Math" panose="02040503050406030204" pitchFamily="18" charset="0"/>
                            </a:rPr>
                            <m:t>poziciji</m:t>
                          </m:r>
                          <m:r>
                            <m:rPr>
                              <m:nor/>
                            </m:rPr>
                            <a:rPr lang="sl-SI" i="1" dirty="0">
                              <a:latin typeface="Cambria Math" panose="02040503050406030204" pitchFamily="18" charset="0"/>
                              <a:ea typeface="Cambria Math" panose="02040503050406030204" pitchFamily="18" charset="0"/>
                            </a:rPr>
                            <m:t> </m:t>
                          </m:r>
                          <m:r>
                            <m:rPr>
                              <m:nor/>
                            </m:rPr>
                            <a:rPr lang="sl-SI" i="1" dirty="0">
                              <a:latin typeface="Cambria Math" panose="02040503050406030204" pitchFamily="18" charset="0"/>
                              <a:ea typeface="Cambria Math" panose="02040503050406030204" pitchFamily="18" charset="0"/>
                            </a:rPr>
                            <m:t>n</m:t>
                          </m:r>
                          <m:r>
                            <m:rPr>
                              <m:nor/>
                            </m:rPr>
                            <a:rPr lang="sl-SI" dirty="0">
                              <a:latin typeface="Cambria Math" panose="02040503050406030204" pitchFamily="18" charset="0"/>
                              <a:ea typeface="Cambria Math" panose="02040503050406030204" pitchFamily="18" charset="0"/>
                            </a:rPr>
                            <m:t> </m:t>
                          </m:r>
                          <m:r>
                            <m:rPr>
                              <m:nor/>
                            </m:rPr>
                            <a:rPr lang="sl-SI" dirty="0">
                              <a:latin typeface="Cambria Math" panose="02040503050406030204" pitchFamily="18" charset="0"/>
                              <a:ea typeface="Cambria Math" panose="02040503050406030204" pitchFamily="18" charset="0"/>
                            </a:rPr>
                            <m:t>IN</m:t>
                          </m:r>
                          <m:r>
                            <m:rPr>
                              <m:nor/>
                            </m:rPr>
                            <a:rPr lang="sl-SI" dirty="0">
                              <a:latin typeface="Cambria Math" panose="02040503050406030204" pitchFamily="18" charset="0"/>
                              <a:ea typeface="Cambria Math" panose="02040503050406030204" pitchFamily="18" charset="0"/>
                            </a:rPr>
                            <m:t> </m:t>
                          </m:r>
                          <m:r>
                            <m:rPr>
                              <m:nor/>
                            </m:rPr>
                            <a:rPr lang="sl-SI" dirty="0">
                              <a:latin typeface="Cambria Math" panose="02040503050406030204" pitchFamily="18" charset="0"/>
                              <a:ea typeface="Cambria Math" panose="02040503050406030204" pitchFamily="18" charset="0"/>
                            </a:rPr>
                            <m:t>najbolj</m:t>
                          </m:r>
                          <m:r>
                            <m:rPr>
                              <m:nor/>
                            </m:rPr>
                            <a:rPr lang="sl-SI" dirty="0">
                              <a:latin typeface="Cambria Math" panose="02040503050406030204" pitchFamily="18" charset="0"/>
                              <a:ea typeface="Cambria Math" panose="02040503050406030204" pitchFamily="18" charset="0"/>
                            </a:rPr>
                            <m:t>š</m:t>
                          </m:r>
                          <m:r>
                            <m:rPr>
                              <m:nor/>
                            </m:rPr>
                            <a:rPr lang="sl-SI" dirty="0">
                              <a:latin typeface="Cambria Math" panose="02040503050406030204" pitchFamily="18" charset="0"/>
                              <a:ea typeface="Cambria Math" panose="02040503050406030204" pitchFamily="18" charset="0"/>
                            </a:rPr>
                            <m:t>e</m:t>
                          </m:r>
                          <m:r>
                            <m:rPr>
                              <m:nor/>
                            </m:rPr>
                            <a:rPr lang="sl-SI" dirty="0">
                              <a:latin typeface="Cambria Math" panose="02040503050406030204" pitchFamily="18" charset="0"/>
                              <a:ea typeface="Cambria Math" panose="02040503050406030204" pitchFamily="18" charset="0"/>
                            </a:rPr>
                            <m:t> </m:t>
                          </m:r>
                          <m:r>
                            <m:rPr>
                              <m:nor/>
                            </m:rPr>
                            <a:rPr lang="sl-SI" dirty="0">
                              <a:latin typeface="Cambria Math" panose="02040503050406030204" pitchFamily="18" charset="0"/>
                              <a:ea typeface="Cambria Math" panose="02040503050406030204" pitchFamily="18" charset="0"/>
                            </a:rPr>
                            <m:t>stanovanje</m:t>
                          </m:r>
                          <m:r>
                            <m:rPr>
                              <m:nor/>
                            </m:rPr>
                            <a:rPr lang="sl-SI" dirty="0">
                              <a:latin typeface="Cambria Math" panose="02040503050406030204" pitchFamily="18" charset="0"/>
                              <a:ea typeface="Cambria Math" panose="02040503050406030204" pitchFamily="18" charset="0"/>
                            </a:rPr>
                            <m:t> </m:t>
                          </m:r>
                          <m:r>
                            <m:rPr>
                              <m:nor/>
                            </m:rPr>
                            <a:rPr lang="sl-SI" dirty="0">
                              <a:latin typeface="Cambria Math" panose="02040503050406030204" pitchFamily="18" charset="0"/>
                              <a:ea typeface="Cambria Math" panose="02040503050406030204" pitchFamily="18" charset="0"/>
                            </a:rPr>
                            <m:t>je</m:t>
                          </m:r>
                          <m:r>
                            <m:rPr>
                              <m:nor/>
                            </m:rPr>
                            <a:rPr lang="sl-SI" dirty="0">
                              <a:latin typeface="Cambria Math" panose="02040503050406030204" pitchFamily="18" charset="0"/>
                              <a:ea typeface="Cambria Math" panose="02040503050406030204" pitchFamily="18" charset="0"/>
                            </a:rPr>
                            <m:t> </m:t>
                          </m:r>
                          <m:r>
                            <m:rPr>
                              <m:nor/>
                            </m:rPr>
                            <a:rPr lang="sl-SI" dirty="0">
                              <a:latin typeface="Cambria Math" panose="02040503050406030204" pitchFamily="18" charset="0"/>
                              <a:ea typeface="Cambria Math" panose="02040503050406030204" pitchFamily="18" charset="0"/>
                            </a:rPr>
                            <m:t>na</m:t>
                          </m:r>
                          <m:r>
                            <m:rPr>
                              <m:nor/>
                            </m:rPr>
                            <a:rPr lang="sl-SI" dirty="0">
                              <a:latin typeface="Cambria Math" panose="02040503050406030204" pitchFamily="18" charset="0"/>
                              <a:ea typeface="Cambria Math" panose="02040503050406030204" pitchFamily="18" charset="0"/>
                            </a:rPr>
                            <m:t> </m:t>
                          </m:r>
                          <m:r>
                            <m:rPr>
                              <m:nor/>
                            </m:rPr>
                            <a:rPr lang="sl-SI" dirty="0">
                              <a:latin typeface="Cambria Math" panose="02040503050406030204" pitchFamily="18" charset="0"/>
                              <a:ea typeface="Cambria Math" panose="02040503050406030204" pitchFamily="18" charset="0"/>
                            </a:rPr>
                            <m:t>poziciji</m:t>
                          </m:r>
                          <m:r>
                            <m:rPr>
                              <m:nor/>
                            </m:rPr>
                            <a:rPr lang="sl-SI" dirty="0">
                              <a:latin typeface="Cambria Math" panose="02040503050406030204" pitchFamily="18" charset="0"/>
                              <a:ea typeface="Cambria Math" panose="02040503050406030204" pitchFamily="18" charset="0"/>
                            </a:rPr>
                            <m:t> </m:t>
                          </m:r>
                          <m:r>
                            <m:rPr>
                              <m:nor/>
                            </m:rPr>
                            <a:rPr lang="sl-SI" i="1" dirty="0">
                              <a:latin typeface="Cambria Math" panose="02040503050406030204" pitchFamily="18" charset="0"/>
                              <a:ea typeface="Cambria Math" panose="02040503050406030204" pitchFamily="18" charset="0"/>
                            </a:rPr>
                            <m:t>n</m:t>
                          </m:r>
                          <m:r>
                            <a:rPr lang="sl-SI" b="0" i="0" dirty="0" smtClean="0">
                              <a:latin typeface="Cambria Math" panose="02040503050406030204" pitchFamily="18" charset="0"/>
                              <a:ea typeface="Cambria Math" panose="02040503050406030204" pitchFamily="18" charset="0"/>
                            </a:rPr>
                            <m:t>)</m:t>
                          </m:r>
                        </m:e>
                      </m:nary>
                      <m:r>
                        <a:rPr lang="sl-SI" b="0" i="1" dirty="0" smtClean="0">
                          <a:latin typeface="Cambria Math" panose="02040503050406030204" pitchFamily="18" charset="0"/>
                          <a:ea typeface="Cambria Math" panose="02040503050406030204" pitchFamily="18" charset="0"/>
                        </a:rPr>
                        <m:t>=</m:t>
                      </m:r>
                    </m:oMath>
                  </m:oMathPara>
                </a14:m>
                <a:endParaRPr lang="sl-SI" dirty="0">
                  <a:latin typeface="Cambria Math" panose="02040503050406030204" pitchFamily="18" charset="0"/>
                  <a:ea typeface="Cambria Math" panose="02040503050406030204" pitchFamily="18" charset="0"/>
                </a:endParaRPr>
              </a:p>
            </p:txBody>
          </p:sp>
        </mc:Choice>
        <mc:Fallback xmlns="">
          <p:sp>
            <p:nvSpPr>
              <p:cNvPr id="3" name="Označba mesta vsebine 2">
                <a:extLst>
                  <a:ext uri="{FF2B5EF4-FFF2-40B4-BE49-F238E27FC236}">
                    <a16:creationId xmlns:a16="http://schemas.microsoft.com/office/drawing/2014/main" id="{6FF820AF-D622-46DF-A885-A3FA1A8DE788}"/>
                  </a:ext>
                </a:extLst>
              </p:cNvPr>
              <p:cNvSpPr txBox="1">
                <a:spLocks noRot="1" noChangeAspect="1" noMove="1" noResize="1" noEditPoints="1" noAdjustHandles="1" noChangeArrowheads="1" noChangeShapeType="1" noTextEdit="1"/>
              </p:cNvSpPr>
              <p:nvPr/>
            </p:nvSpPr>
            <p:spPr>
              <a:xfrm>
                <a:off x="1451579" y="4278484"/>
                <a:ext cx="10296136" cy="1269909"/>
              </a:xfrm>
              <a:prstGeom prst="rect">
                <a:avLst/>
              </a:prstGeom>
              <a:blipFill>
                <a:blip r:embed="rId2"/>
                <a:stretch>
                  <a:fillRect/>
                </a:stretch>
              </a:blipFill>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2" name="Pravokotnik: odrezani diagonalni vogali 1">
                <a:extLst>
                  <a:ext uri="{FF2B5EF4-FFF2-40B4-BE49-F238E27FC236}">
                    <a16:creationId xmlns:a16="http://schemas.microsoft.com/office/drawing/2014/main" id="{C491FD58-01F1-4202-93FE-905578CD68F3}"/>
                  </a:ext>
                </a:extLst>
              </p:cNvPr>
              <p:cNvSpPr/>
              <p:nvPr/>
            </p:nvSpPr>
            <p:spPr>
              <a:xfrm>
                <a:off x="7231722" y="72935"/>
                <a:ext cx="4887349" cy="3450613"/>
              </a:xfrm>
              <a:prstGeom prst="snip2DiagRect">
                <a:avLst>
                  <a:gd name="adj1" fmla="val 0"/>
                  <a:gd name="adj2" fmla="val 12048"/>
                </a:avLst>
              </a:prstGeom>
              <a:solidFill>
                <a:schemeClr val="accent2">
                  <a:lumMod val="20000"/>
                  <a:lumOff val="80000"/>
                </a:schemeClr>
              </a:solidFill>
              <a:ln w="3810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14:m>
                  <m:oMathPara xmlns:m="http://schemas.openxmlformats.org/officeDocument/2006/math">
                    <m:oMathParaPr>
                      <m:jc m:val="left"/>
                    </m:oMathParaPr>
                    <m:oMath xmlns:m="http://schemas.openxmlformats.org/officeDocument/2006/math">
                      <m:r>
                        <a:rPr lang="sl-SI" sz="2100" b="1" i="1" smtClean="0">
                          <a:solidFill>
                            <a:schemeClr val="tx1"/>
                          </a:solidFill>
                          <a:latin typeface="Cambria Math" panose="02040503050406030204" pitchFamily="18" charset="0"/>
                        </a:rPr>
                        <m:t>𝑵</m:t>
                      </m:r>
                      <m:r>
                        <a:rPr lang="sl-SI" sz="2100" b="0" i="1" smtClean="0">
                          <a:solidFill>
                            <a:schemeClr val="tx1"/>
                          </a:solidFill>
                          <a:latin typeface="Cambria Math" panose="02040503050406030204" pitchFamily="18" charset="0"/>
                        </a:rPr>
                        <m:t>=š</m:t>
                      </m:r>
                      <m:r>
                        <a:rPr lang="sl-SI" sz="2100" b="0" i="1" smtClean="0">
                          <a:solidFill>
                            <a:schemeClr val="tx1"/>
                          </a:solidFill>
                          <a:latin typeface="Cambria Math" panose="02040503050406030204" pitchFamily="18" charset="0"/>
                        </a:rPr>
                        <m:t>𝑡𝑒𝑣𝑖𝑙𝑜</m:t>
                      </m:r>
                      <m:r>
                        <a:rPr lang="sl-SI" sz="2100" b="0" i="1" smtClean="0">
                          <a:solidFill>
                            <a:schemeClr val="tx1"/>
                          </a:solidFill>
                          <a:latin typeface="Cambria Math" panose="02040503050406030204" pitchFamily="18" charset="0"/>
                        </a:rPr>
                        <m:t> </m:t>
                      </m:r>
                      <m:r>
                        <a:rPr lang="sl-SI" sz="2100" b="0" i="1" smtClean="0">
                          <a:solidFill>
                            <a:schemeClr val="tx1"/>
                          </a:solidFill>
                          <a:latin typeface="Cambria Math" panose="02040503050406030204" pitchFamily="18" charset="0"/>
                        </a:rPr>
                        <m:t>𝑠𝑡𝑎𝑛𝑜𝑣𝑎𝑛𝑗</m:t>
                      </m:r>
                    </m:oMath>
                  </m:oMathPara>
                </a14:m>
                <a:endParaRPr lang="sl-SI" sz="21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sl-SI" sz="2100" b="1" i="1">
                          <a:solidFill>
                            <a:schemeClr val="tx1"/>
                          </a:solidFill>
                          <a:latin typeface="Cambria Math" panose="02040503050406030204" pitchFamily="18" charset="0"/>
                        </a:rPr>
                        <m:t>𝑲</m:t>
                      </m:r>
                      <m:r>
                        <a:rPr lang="sl-SI" sz="2100" i="1">
                          <a:solidFill>
                            <a:schemeClr val="tx1"/>
                          </a:solidFill>
                          <a:latin typeface="Cambria Math" panose="02040503050406030204" pitchFamily="18" charset="0"/>
                        </a:rPr>
                        <m:t>=</m:t>
                      </m:r>
                      <m:r>
                        <a:rPr lang="sl-SI" sz="2100" i="1">
                          <a:solidFill>
                            <a:schemeClr val="tx1"/>
                          </a:solidFill>
                          <a:latin typeface="Cambria Math" panose="02040503050406030204" pitchFamily="18" charset="0"/>
                        </a:rPr>
                        <m:t>𝑣𝑒𝑙𝑖𝑘𝑜𝑠𝑡</m:t>
                      </m:r>
                      <m:r>
                        <a:rPr lang="sl-SI" sz="2100" b="0" i="1" smtClean="0">
                          <a:solidFill>
                            <a:schemeClr val="tx1"/>
                          </a:solidFill>
                          <a:latin typeface="Cambria Math" panose="02040503050406030204" pitchFamily="18" charset="0"/>
                        </a:rPr>
                        <m:t> </m:t>
                      </m:r>
                      <m:r>
                        <a:rPr lang="sl-SI" sz="2000" i="1">
                          <a:solidFill>
                            <a:schemeClr val="tx1"/>
                          </a:solidFill>
                          <a:latin typeface="Cambria Math" panose="02040503050406030204" pitchFamily="18" charset="0"/>
                        </a:rPr>
                        <m:t>𝑣𝑧𝑜𝑟𝑐𝑎</m:t>
                      </m:r>
                      <m:r>
                        <m:rPr>
                          <m:nor/>
                        </m:rPr>
                        <a:rPr lang="sl-SI" sz="2000" dirty="0">
                          <a:solidFill>
                            <a:schemeClr val="tx1"/>
                          </a:solidFill>
                        </a:rPr>
                        <m:t> ∈ {0, . . . , </m:t>
                      </m:r>
                      <m:r>
                        <m:rPr>
                          <m:nor/>
                        </m:rPr>
                        <a:rPr lang="sl-SI" sz="2000" dirty="0">
                          <a:solidFill>
                            <a:schemeClr val="tx1"/>
                          </a:solidFill>
                        </a:rPr>
                        <m:t>N</m:t>
                      </m:r>
                      <m:r>
                        <m:rPr>
                          <m:nor/>
                        </m:rPr>
                        <a:rPr lang="sl-SI" sz="2000" dirty="0">
                          <a:solidFill>
                            <a:schemeClr val="tx1"/>
                          </a:solidFill>
                        </a:rPr>
                        <m:t>−1}</m:t>
                      </m:r>
                    </m:oMath>
                  </m:oMathPara>
                </a14:m>
                <a:endParaRPr lang="sl-SI" sz="21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sl-SI" sz="2100" b="1" i="1" dirty="0" smtClean="0">
                              <a:solidFill>
                                <a:schemeClr val="tx1"/>
                              </a:solidFill>
                              <a:latin typeface="Cambria Math" panose="02040503050406030204" pitchFamily="18" charset="0"/>
                            </a:rPr>
                          </m:ctrlPr>
                        </m:sSubPr>
                        <m:e>
                          <m:r>
                            <a:rPr lang="sl-SI" sz="2100" b="1" i="1" dirty="0" smtClean="0">
                              <a:solidFill>
                                <a:schemeClr val="tx1"/>
                              </a:solidFill>
                              <a:latin typeface="Cambria Math" panose="02040503050406030204" pitchFamily="18" charset="0"/>
                            </a:rPr>
                            <m:t>𝑨</m:t>
                          </m:r>
                        </m:e>
                        <m:sub>
                          <m:r>
                            <a:rPr lang="sl-SI" sz="2100" b="1" i="1" dirty="0" smtClean="0">
                              <a:solidFill>
                                <a:schemeClr val="tx1"/>
                              </a:solidFill>
                              <a:latin typeface="Cambria Math" panose="02040503050406030204" pitchFamily="18" charset="0"/>
                            </a:rPr>
                            <m:t>𝑲</m:t>
                          </m:r>
                        </m:sub>
                      </m:sSub>
                      <m:r>
                        <a:rPr lang="sl-SI" sz="2100" b="1" i="1" dirty="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m:t>
                      </m:r>
                      <m:r>
                        <a:rPr lang="sl-SI" sz="2100" i="1" dirty="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m:t>
                      </m:r>
                      <m:r>
                        <a:rPr lang="sl-SI" sz="2100" b="0" i="1" dirty="0" smtClean="0">
                          <a:solidFill>
                            <a:schemeClr val="tx1"/>
                          </a:solidFill>
                          <a:latin typeface="Cambria Math" panose="02040503050406030204" pitchFamily="18" charset="0"/>
                        </a:rPr>
                        <m:t>𝑝𝑜</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𝑣𝑧𝑜𝑟𝑐𝑢</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𝐾</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𝑖𝑧𝑏𝑒𝑟𝑒𝑚𝑜</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𝑝𝑟𝑣𝑜</m:t>
                      </m:r>
                    </m:oMath>
                  </m:oMathPara>
                </a14:m>
                <a:endParaRPr lang="sl-SI" sz="21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sl-SI" sz="2100" b="0" i="1" dirty="0" smtClean="0">
                          <a:solidFill>
                            <a:schemeClr val="tx1"/>
                          </a:solidFill>
                          <a:latin typeface="Cambria Math" panose="02040503050406030204" pitchFamily="18" charset="0"/>
                        </a:rPr>
                        <m:t>𝑏𝑜𝑙𝑗</m:t>
                      </m:r>
                      <m:r>
                        <a:rPr lang="sl-SI" sz="2100" b="0" i="1" dirty="0" smtClean="0">
                          <a:solidFill>
                            <a:schemeClr val="tx1"/>
                          </a:solidFill>
                          <a:latin typeface="Cambria Math" panose="02040503050406030204" pitchFamily="18" charset="0"/>
                        </a:rPr>
                        <m:t>š</m:t>
                      </m:r>
                      <m:r>
                        <a:rPr lang="sl-SI" sz="2100" b="0" i="1" dirty="0" smtClean="0">
                          <a:solidFill>
                            <a:schemeClr val="tx1"/>
                          </a:solidFill>
                          <a:latin typeface="Cambria Math" panose="02040503050406030204" pitchFamily="18" charset="0"/>
                        </a:rPr>
                        <m:t>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𝑠𝑡𝑎𝑛𝑜𝑣𝑎𝑛𝑗𝑒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𝑘𝑖</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𝑗𝑒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h𝑘𝑟𝑎𝑡𝑖</m:t>
                      </m:r>
                    </m:oMath>
                  </m:oMathPara>
                </a14:m>
                <a:endParaRPr lang="sl-SI" sz="21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sl-SI" sz="2100" b="0" i="1" dirty="0" smtClean="0">
                          <a:solidFill>
                            <a:schemeClr val="tx1"/>
                          </a:solidFill>
                          <a:latin typeface="Cambria Math" panose="02040503050406030204" pitchFamily="18" charset="0"/>
                        </a:rPr>
                        <m:t>𝑛𝑎𝑗𝑏𝑜𝑙𝑗</m:t>
                      </m:r>
                      <m:r>
                        <a:rPr lang="sl-SI" sz="2100" b="0" i="1" dirty="0" smtClean="0">
                          <a:solidFill>
                            <a:schemeClr val="tx1"/>
                          </a:solidFill>
                          <a:latin typeface="Cambria Math" panose="02040503050406030204" pitchFamily="18" charset="0"/>
                        </a:rPr>
                        <m:t>š</m:t>
                      </m:r>
                      <m:r>
                        <a:rPr lang="sl-SI" sz="2100" b="0" i="1" dirty="0" smtClean="0">
                          <a:solidFill>
                            <a:schemeClr val="tx1"/>
                          </a:solidFill>
                          <a:latin typeface="Cambria Math" panose="02040503050406030204" pitchFamily="18" charset="0"/>
                        </a:rPr>
                        <m:t>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𝑜𝑑</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𝑣𝑠𝑒h</m:t>
                      </m:r>
                      <m:r>
                        <a:rPr lang="sl-SI" sz="2100" i="1" dirty="0" smtClean="0">
                          <a:solidFill>
                            <a:schemeClr val="tx1"/>
                          </a:solidFill>
                          <a:latin typeface="Cambria Math" panose="02040503050406030204" pitchFamily="18" charset="0"/>
                        </a:rPr>
                        <m:t>}</m:t>
                      </m:r>
                    </m:oMath>
                  </m:oMathPara>
                </a14:m>
                <a:endParaRPr lang="sl-SI" sz="2100" dirty="0">
                  <a:solidFill>
                    <a:schemeClr val="tx1"/>
                  </a:solidFill>
                </a:endParaRPr>
              </a:p>
              <a:p>
                <a:endParaRPr lang="sl-SI" sz="1000" dirty="0">
                  <a:solidFill>
                    <a:schemeClr val="tx1"/>
                  </a:solidFill>
                </a:endParaRPr>
              </a:p>
              <a:p>
                <a:pPr algn="ctr"/>
                <a14:m>
                  <m:oMathPara xmlns:m="http://schemas.openxmlformats.org/officeDocument/2006/math">
                    <m:oMathParaPr>
                      <m:jc m:val="center"/>
                    </m:oMathParaPr>
                    <m:oMath xmlns:m="http://schemas.openxmlformats.org/officeDocument/2006/math">
                      <m:limLow>
                        <m:limLowPr>
                          <m:ctrlPr>
                            <a:rPr lang="sl-SI" sz="2800" i="1" dirty="0" smtClean="0">
                              <a:solidFill>
                                <a:schemeClr val="tx1"/>
                              </a:solidFill>
                              <a:latin typeface="Cambria Math" panose="02040503050406030204" pitchFamily="18" charset="0"/>
                              <a:ea typeface="Cambria Math" panose="02040503050406030204" pitchFamily="18" charset="0"/>
                            </a:rPr>
                          </m:ctrlPr>
                        </m:limLowPr>
                        <m:e>
                          <m:r>
                            <m:rPr>
                              <m:sty m:val="p"/>
                            </m:rPr>
                            <a:rPr lang="sl-SI" sz="2800" i="1" dirty="0" smtClean="0">
                              <a:solidFill>
                                <a:schemeClr val="tx1"/>
                              </a:solidFill>
                              <a:latin typeface="Cambria Math" panose="02040503050406030204" pitchFamily="18" charset="0"/>
                              <a:ea typeface="Cambria Math" panose="02040503050406030204" pitchFamily="18" charset="0"/>
                            </a:rPr>
                            <m:t>max</m:t>
                          </m:r>
                        </m:e>
                        <m:lim>
                          <m:r>
                            <a:rPr lang="sl-SI" sz="2800" i="1" dirty="0" smtClean="0">
                              <a:solidFill>
                                <a:schemeClr val="tx1"/>
                              </a:solidFill>
                              <a:latin typeface="Cambria Math" panose="02040503050406030204" pitchFamily="18" charset="0"/>
                              <a:ea typeface="Cambria Math" panose="02040503050406030204" pitchFamily="18" charset="0"/>
                            </a:rPr>
                            <m:t>0≤</m:t>
                          </m:r>
                          <m:r>
                            <a:rPr lang="sl-SI" sz="2800" b="0" i="1" dirty="0" smtClean="0">
                              <a:solidFill>
                                <a:schemeClr val="tx1"/>
                              </a:solidFill>
                              <a:latin typeface="Cambria Math" panose="02040503050406030204" pitchFamily="18" charset="0"/>
                              <a:ea typeface="Cambria Math" panose="02040503050406030204" pitchFamily="18" charset="0"/>
                            </a:rPr>
                            <m:t>𝐾</m:t>
                          </m:r>
                          <m:r>
                            <a:rPr lang="sl-SI" sz="2800" i="1" dirty="0" smtClean="0">
                              <a:solidFill>
                                <a:schemeClr val="tx1"/>
                              </a:solidFill>
                              <a:latin typeface="Cambria Math" panose="02040503050406030204" pitchFamily="18" charset="0"/>
                              <a:ea typeface="Cambria Math" panose="02040503050406030204" pitchFamily="18" charset="0"/>
                            </a:rPr>
                            <m:t>&lt;</m:t>
                          </m:r>
                          <m:r>
                            <a:rPr lang="sl-SI" sz="2800" i="1" dirty="0" smtClean="0">
                              <a:solidFill>
                                <a:schemeClr val="tx1"/>
                              </a:solidFill>
                              <a:latin typeface="Cambria Math" panose="02040503050406030204" pitchFamily="18" charset="0"/>
                              <a:ea typeface="Cambria Math" panose="02040503050406030204" pitchFamily="18" charset="0"/>
                            </a:rPr>
                            <m:t>𝑁</m:t>
                          </m:r>
                        </m:lim>
                      </m:limLow>
                      <m:r>
                        <a:rPr lang="sl-SI" sz="2800" i="1" dirty="0" smtClean="0">
                          <a:solidFill>
                            <a:schemeClr val="tx1"/>
                          </a:solidFill>
                          <a:latin typeface="Cambria Math" panose="02040503050406030204" pitchFamily="18" charset="0"/>
                          <a:ea typeface="Cambria Math" panose="02040503050406030204" pitchFamily="18" charset="0"/>
                        </a:rPr>
                        <m:t>𝑃</m:t>
                      </m:r>
                      <m:d>
                        <m:dPr>
                          <m:ctrlPr>
                            <a:rPr lang="sl-SI" sz="2800" i="1" dirty="0" smtClean="0">
                              <a:solidFill>
                                <a:schemeClr val="tx1"/>
                              </a:solidFill>
                              <a:latin typeface="Cambria Math" panose="02040503050406030204" pitchFamily="18" charset="0"/>
                              <a:ea typeface="Cambria Math" panose="02040503050406030204" pitchFamily="18" charset="0"/>
                            </a:rPr>
                          </m:ctrlPr>
                        </m:dPr>
                        <m:e>
                          <m:sSub>
                            <m:sSubPr>
                              <m:ctrlPr>
                                <a:rPr lang="sl-SI" sz="2800" i="1" dirty="0" smtClean="0">
                                  <a:solidFill>
                                    <a:schemeClr val="tx1"/>
                                  </a:solidFill>
                                  <a:latin typeface="Cambria Math" panose="02040503050406030204" pitchFamily="18" charset="0"/>
                                  <a:ea typeface="Cambria Math" panose="02040503050406030204" pitchFamily="18" charset="0"/>
                                </a:rPr>
                              </m:ctrlPr>
                            </m:sSubPr>
                            <m:e>
                              <m:r>
                                <a:rPr lang="sl-SI" sz="2800" i="1" dirty="0" smtClean="0">
                                  <a:solidFill>
                                    <a:schemeClr val="tx1"/>
                                  </a:solidFill>
                                  <a:latin typeface="Cambria Math" panose="02040503050406030204" pitchFamily="18" charset="0"/>
                                  <a:ea typeface="Cambria Math" panose="02040503050406030204" pitchFamily="18" charset="0"/>
                                </a:rPr>
                                <m:t>𝐴</m:t>
                              </m:r>
                            </m:e>
                            <m:sub>
                              <m:r>
                                <a:rPr lang="sl-SI" sz="2800" b="0" i="1" dirty="0" smtClean="0">
                                  <a:solidFill>
                                    <a:schemeClr val="tx1"/>
                                  </a:solidFill>
                                  <a:latin typeface="Cambria Math" panose="02040503050406030204" pitchFamily="18" charset="0"/>
                                  <a:ea typeface="Cambria Math" panose="02040503050406030204" pitchFamily="18" charset="0"/>
                                </a:rPr>
                                <m:t>𝐾</m:t>
                              </m:r>
                            </m:sub>
                          </m:sSub>
                        </m:e>
                      </m:d>
                      <m:r>
                        <a:rPr lang="sl-SI" sz="2800" b="0" i="1" dirty="0" smtClean="0">
                          <a:solidFill>
                            <a:schemeClr val="tx1"/>
                          </a:solidFill>
                          <a:latin typeface="Cambria Math" panose="02040503050406030204" pitchFamily="18" charset="0"/>
                          <a:ea typeface="Cambria Math" panose="02040503050406030204" pitchFamily="18" charset="0"/>
                        </a:rPr>
                        <m:t>= ?</m:t>
                      </m:r>
                    </m:oMath>
                  </m:oMathPara>
                </a14:m>
                <a:endParaRPr lang="sl-SI" sz="2800" b="0" i="1" dirty="0">
                  <a:solidFill>
                    <a:schemeClr val="tx1"/>
                  </a:solidFill>
                  <a:latin typeface="Cambria Math" panose="02040503050406030204" pitchFamily="18" charset="0"/>
                  <a:ea typeface="Cambria Math" panose="02040503050406030204" pitchFamily="18" charset="0"/>
                </a:endParaRPr>
              </a:p>
              <a:p>
                <a:pPr algn="ctr"/>
                <a:r>
                  <a:rPr lang="sl-SI" sz="2400" i="1" dirty="0">
                    <a:solidFill>
                      <a:schemeClr val="tx1"/>
                    </a:solidFill>
                    <a:latin typeface="Cambria Math" panose="02040503050406030204" pitchFamily="18" charset="0"/>
                    <a:ea typeface="Cambria Math" panose="02040503050406030204" pitchFamily="18" charset="0"/>
                  </a:rPr>
                  <a:t>Za kateri </a:t>
                </a:r>
                <a14:m>
                  <m:oMath xmlns:m="http://schemas.openxmlformats.org/officeDocument/2006/math">
                    <m:r>
                      <a:rPr lang="sl-SI" sz="2400" i="1" dirty="0" smtClean="0">
                        <a:solidFill>
                          <a:schemeClr val="tx1"/>
                        </a:solidFill>
                        <a:latin typeface="Cambria Math" panose="02040503050406030204" pitchFamily="18" charset="0"/>
                        <a:ea typeface="Cambria Math" panose="02040503050406030204" pitchFamily="18" charset="0"/>
                      </a:rPr>
                      <m:t>𝐾</m:t>
                    </m:r>
                  </m:oMath>
                </a14:m>
                <a:r>
                  <a:rPr lang="sl-SI" sz="2400" i="1" dirty="0">
                    <a:solidFill>
                      <a:schemeClr val="tx1"/>
                    </a:solidFill>
                    <a:latin typeface="Cambria Math" panose="02040503050406030204" pitchFamily="18" charset="0"/>
                    <a:ea typeface="Cambria Math" panose="02040503050406030204" pitchFamily="18" charset="0"/>
                  </a:rPr>
                  <a:t> oz.  </a:t>
                </a:r>
                <a14:m>
                  <m:oMath xmlns:m="http://schemas.openxmlformats.org/officeDocument/2006/math">
                    <m:f>
                      <m:fPr>
                        <m:ctrlPr>
                          <a:rPr lang="sl-SI" sz="2800" b="0" i="1" smtClean="0">
                            <a:solidFill>
                              <a:schemeClr val="tx1"/>
                            </a:solidFill>
                            <a:latin typeface="Cambria Math" panose="02040503050406030204" pitchFamily="18" charset="0"/>
                            <a:ea typeface="Cambria Math" panose="02040503050406030204" pitchFamily="18" charset="0"/>
                          </a:rPr>
                        </m:ctrlPr>
                      </m:fPr>
                      <m:num>
                        <m:r>
                          <a:rPr lang="sl-SI" sz="2800" b="0" i="1" smtClean="0">
                            <a:solidFill>
                              <a:schemeClr val="tx1"/>
                            </a:solidFill>
                            <a:latin typeface="Cambria Math" panose="02040503050406030204" pitchFamily="18" charset="0"/>
                            <a:ea typeface="Cambria Math" panose="02040503050406030204" pitchFamily="18" charset="0"/>
                          </a:rPr>
                          <m:t>𝐾</m:t>
                        </m:r>
                      </m:num>
                      <m:den>
                        <m:r>
                          <a:rPr lang="sl-SI" sz="2800" b="0" i="1" smtClean="0">
                            <a:solidFill>
                              <a:schemeClr val="tx1"/>
                            </a:solidFill>
                            <a:latin typeface="Cambria Math" panose="02040503050406030204" pitchFamily="18" charset="0"/>
                            <a:ea typeface="Cambria Math" panose="02040503050406030204" pitchFamily="18" charset="0"/>
                          </a:rPr>
                          <m:t>𝑁</m:t>
                        </m:r>
                      </m:den>
                    </m:f>
                  </m:oMath>
                </a14:m>
                <a:r>
                  <a:rPr lang="sl-SI" sz="2800" i="1" dirty="0">
                    <a:solidFill>
                      <a:schemeClr val="tx1"/>
                    </a:solidFill>
                    <a:latin typeface="Cambria Math" panose="02040503050406030204" pitchFamily="18" charset="0"/>
                    <a:ea typeface="Cambria Math" panose="02040503050406030204" pitchFamily="18" charset="0"/>
                  </a:rPr>
                  <a:t>?</a:t>
                </a:r>
                <a:endParaRPr lang="sl-SI" sz="21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2" name="Pravokotnik: odrezani diagonalni vogali 1">
                <a:extLst>
                  <a:ext uri="{FF2B5EF4-FFF2-40B4-BE49-F238E27FC236}">
                    <a16:creationId xmlns:a16="http://schemas.microsoft.com/office/drawing/2014/main" id="{C491FD58-01F1-4202-93FE-905578CD68F3}"/>
                  </a:ext>
                </a:extLst>
              </p:cNvPr>
              <p:cNvSpPr>
                <a:spLocks noRot="1" noChangeAspect="1" noMove="1" noResize="1" noEditPoints="1" noAdjustHandles="1" noChangeArrowheads="1" noChangeShapeType="1" noTextEdit="1"/>
              </p:cNvSpPr>
              <p:nvPr/>
            </p:nvSpPr>
            <p:spPr>
              <a:xfrm>
                <a:off x="7231722" y="72935"/>
                <a:ext cx="4887349" cy="3450613"/>
              </a:xfrm>
              <a:prstGeom prst="snip2DiagRect">
                <a:avLst>
                  <a:gd name="adj1" fmla="val 0"/>
                  <a:gd name="adj2" fmla="val 12048"/>
                </a:avLst>
              </a:prstGeom>
              <a:blipFill>
                <a:blip r:embed="rId3"/>
                <a:stretch>
                  <a:fillRect/>
                </a:stretch>
              </a:blipFill>
              <a:ln w="38100">
                <a:solidFill>
                  <a:srgbClr val="B71E42"/>
                </a:solidFill>
              </a:ln>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4" name="PoljeZBesedilom 3">
                <a:extLst>
                  <a:ext uri="{FF2B5EF4-FFF2-40B4-BE49-F238E27FC236}">
                    <a16:creationId xmlns:a16="http://schemas.microsoft.com/office/drawing/2014/main" id="{6D59DF11-572F-46AD-A602-377A376A1D4D}"/>
                  </a:ext>
                </a:extLst>
              </p:cNvPr>
              <p:cNvSpPr txBox="1"/>
              <p:nvPr/>
            </p:nvSpPr>
            <p:spPr>
              <a:xfrm>
                <a:off x="279065" y="798917"/>
                <a:ext cx="10461356" cy="6172587"/>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sl-SI" sz="2000" dirty="0" smtClean="0">
                          <a:latin typeface="Cambria Math" panose="02040503050406030204" pitchFamily="18" charset="0"/>
                          <a:ea typeface="Cambria Math" panose="02040503050406030204" pitchFamily="18" charset="0"/>
                        </a:rPr>
                        <m:t>=</m:t>
                      </m:r>
                      <m:nary>
                        <m:naryPr>
                          <m:chr m:val="∑"/>
                          <m:limLoc m:val="undOvr"/>
                          <m:grow m:val="on"/>
                          <m:ctrlPr>
                            <a:rPr lang="sl-SI" sz="2000" i="1" dirty="0">
                              <a:latin typeface="Cambria Math" panose="02040503050406030204" pitchFamily="18" charset="0"/>
                              <a:ea typeface="Cambria Math" panose="02040503050406030204" pitchFamily="18" charset="0"/>
                            </a:rPr>
                          </m:ctrlPr>
                        </m:naryPr>
                        <m:sub>
                          <m:r>
                            <m:rPr>
                              <m:sty m:val="p"/>
                            </m:rPr>
                            <a:rPr lang="sl-SI" sz="2000" dirty="0">
                              <a:latin typeface="Cambria Math" panose="02040503050406030204" pitchFamily="18" charset="0"/>
                              <a:ea typeface="Cambria Math" panose="02040503050406030204" pitchFamily="18" charset="0"/>
                            </a:rPr>
                            <m:t>n</m:t>
                          </m:r>
                          <m:r>
                            <a:rPr lang="sl-SI" sz="2000" dirty="0">
                              <a:latin typeface="Cambria Math" panose="02040503050406030204" pitchFamily="18" charset="0"/>
                              <a:ea typeface="Cambria Math" panose="02040503050406030204" pitchFamily="18" charset="0"/>
                            </a:rPr>
                            <m:t>=</m:t>
                          </m:r>
                          <m:r>
                            <a:rPr lang="sl-SI" sz="2000" b="0" i="1" dirty="0" smtClean="0">
                              <a:latin typeface="Cambria Math" panose="02040503050406030204" pitchFamily="18" charset="0"/>
                              <a:ea typeface="Cambria Math" panose="02040503050406030204" pitchFamily="18" charset="0"/>
                            </a:rPr>
                            <m:t>𝐾</m:t>
                          </m:r>
                          <m:r>
                            <a:rPr lang="sl-SI" sz="2000" b="0" i="1" dirty="0" smtClean="0">
                              <a:latin typeface="Cambria Math" panose="02040503050406030204" pitchFamily="18" charset="0"/>
                              <a:ea typeface="Cambria Math" panose="02040503050406030204" pitchFamily="18" charset="0"/>
                            </a:rPr>
                            <m:t>+1</m:t>
                          </m:r>
                        </m:sub>
                        <m:sup>
                          <m:r>
                            <m:rPr>
                              <m:sty m:val="p"/>
                            </m:rPr>
                            <a:rPr lang="sl-SI" sz="2000" dirty="0">
                              <a:latin typeface="Cambria Math" panose="02040503050406030204" pitchFamily="18" charset="0"/>
                              <a:ea typeface="Cambria Math" panose="02040503050406030204" pitchFamily="18" charset="0"/>
                            </a:rPr>
                            <m:t>N</m:t>
                          </m:r>
                        </m:sup>
                        <m:e>
                          <m:r>
                            <m:rPr>
                              <m:sty m:val="p"/>
                            </m:rPr>
                            <a:rPr lang="sl-SI" sz="2000" b="0" i="0" dirty="0" smtClean="0">
                              <a:latin typeface="Cambria Math" panose="02040503050406030204" pitchFamily="18" charset="0"/>
                              <a:ea typeface="Cambria Math" panose="02040503050406030204" pitchFamily="18" charset="0"/>
                            </a:rPr>
                            <m:t>P</m:t>
                          </m:r>
                          <m:d>
                            <m:dPr>
                              <m:ctrlPr>
                                <a:rPr lang="sl-SI" sz="2000" b="0" i="1" dirty="0" smtClean="0">
                                  <a:latin typeface="Cambria Math" panose="02040503050406030204" pitchFamily="18" charset="0"/>
                                  <a:ea typeface="Cambria Math" panose="02040503050406030204" pitchFamily="18" charset="0"/>
                                </a:rPr>
                              </m:ctrlPr>
                            </m:dPr>
                            <m:e>
                              <m:r>
                                <m:rPr>
                                  <m:sty m:val="p"/>
                                </m:rPr>
                                <a:rPr lang="sl-SI" sz="2000" dirty="0">
                                  <a:latin typeface="Cambria Math" panose="02040503050406030204" pitchFamily="18" charset="0"/>
                                  <a:ea typeface="Cambria Math" panose="02040503050406030204" pitchFamily="18" charset="0"/>
                                </a:rPr>
                                <m:t>izberem</m:t>
                              </m:r>
                              <m: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stanovanje</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na</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poziciji</m:t>
                              </m:r>
                              <m:r>
                                <m:rPr>
                                  <m:nor/>
                                </m:rPr>
                                <a:rPr lang="sl-SI" sz="2000" i="1" dirty="0">
                                  <a:latin typeface="Cambria Math" panose="02040503050406030204" pitchFamily="18" charset="0"/>
                                  <a:ea typeface="Cambria Math" panose="02040503050406030204" pitchFamily="18" charset="0"/>
                                </a:rPr>
                                <m:t> </m:t>
                              </m:r>
                              <m:r>
                                <m:rPr>
                                  <m:nor/>
                                </m:rPr>
                                <a:rPr lang="sl-SI" sz="2000" i="1" dirty="0">
                                  <a:latin typeface="Cambria Math" panose="02040503050406030204" pitchFamily="18" charset="0"/>
                                  <a:ea typeface="Cambria Math" panose="02040503050406030204" pitchFamily="18" charset="0"/>
                                </a:rPr>
                                <m:t>n</m:t>
                              </m:r>
                              <m:r>
                                <m:rPr>
                                  <m:nor/>
                                </m:rPr>
                                <a:rPr lang="sl-SI" sz="2000" dirty="0">
                                  <a:latin typeface="Cambria Math" panose="02040503050406030204" pitchFamily="18" charset="0"/>
                                  <a:ea typeface="Cambria Math" panose="02040503050406030204" pitchFamily="18" charset="0"/>
                                </a:rPr>
                                <m:t> </m:t>
                              </m:r>
                              <m:r>
                                <a:rPr lang="sl-SI" sz="2000" b="0" i="1" dirty="0" smtClean="0">
                                  <a:latin typeface="Cambria Math" panose="02040503050406030204" pitchFamily="18" charset="0"/>
                                  <a:ea typeface="Cambria Math" panose="02040503050406030204" pitchFamily="18" charset="0"/>
                                </a:rPr>
                                <m:t>∩</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najbolj</m:t>
                              </m:r>
                              <m:r>
                                <m:rPr>
                                  <m:nor/>
                                </m:rPr>
                                <a:rPr lang="sl-SI" sz="2000" dirty="0">
                                  <a:latin typeface="Cambria Math" panose="02040503050406030204" pitchFamily="18" charset="0"/>
                                  <a:ea typeface="Cambria Math" panose="02040503050406030204" pitchFamily="18" charset="0"/>
                                </a:rPr>
                                <m:t>š</m:t>
                              </m:r>
                              <m:r>
                                <m:rPr>
                                  <m:nor/>
                                </m:rPr>
                                <a:rPr lang="sl-SI" sz="2000" dirty="0">
                                  <a:latin typeface="Cambria Math" panose="02040503050406030204" pitchFamily="18" charset="0"/>
                                  <a:ea typeface="Cambria Math" panose="02040503050406030204" pitchFamily="18" charset="0"/>
                                </a:rPr>
                                <m:t>e</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stanovanje</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je</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na</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poziciji</m:t>
                              </m:r>
                              <m:r>
                                <m:rPr>
                                  <m:nor/>
                                </m:rPr>
                                <a:rPr lang="sl-SI" sz="2000" dirty="0">
                                  <a:latin typeface="Cambria Math" panose="02040503050406030204" pitchFamily="18" charset="0"/>
                                  <a:ea typeface="Cambria Math" panose="02040503050406030204" pitchFamily="18" charset="0"/>
                                </a:rPr>
                                <m:t> </m:t>
                              </m:r>
                              <m:r>
                                <m:rPr>
                                  <m:nor/>
                                </m:rPr>
                                <a:rPr lang="sl-SI" sz="2000" i="1" dirty="0">
                                  <a:latin typeface="Cambria Math" panose="02040503050406030204" pitchFamily="18" charset="0"/>
                                  <a:ea typeface="Cambria Math" panose="02040503050406030204" pitchFamily="18" charset="0"/>
                                </a:rPr>
                                <m:t>n</m:t>
                              </m:r>
                            </m:e>
                          </m:d>
                          <m:r>
                            <a:rPr lang="sl-SI" sz="2000" b="0" i="0" dirty="0" smtClean="0">
                              <a:latin typeface="Cambria Math" panose="02040503050406030204" pitchFamily="18" charset="0"/>
                              <a:ea typeface="Cambria Math" panose="02040503050406030204" pitchFamily="18" charset="0"/>
                            </a:rPr>
                            <m:t>=</m:t>
                          </m:r>
                        </m:e>
                      </m:nary>
                    </m:oMath>
                  </m:oMathPara>
                </a14:m>
                <a:endParaRPr lang="sl-SI" sz="2000"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sl-SI" sz="2000" b="0" i="1" dirty="0" smtClean="0">
                          <a:latin typeface="Cambria Math" panose="02040503050406030204" pitchFamily="18" charset="0"/>
                          <a:ea typeface="Cambria Math" panose="02040503050406030204" pitchFamily="18" charset="0"/>
                        </a:rPr>
                        <m:t>=</m:t>
                      </m:r>
                      <m:nary>
                        <m:naryPr>
                          <m:chr m:val="∑"/>
                          <m:limLoc m:val="undOvr"/>
                          <m:grow m:val="on"/>
                          <m:ctrlPr>
                            <a:rPr lang="sl-SI" sz="2000" i="1" dirty="0">
                              <a:latin typeface="Cambria Math" panose="02040503050406030204" pitchFamily="18" charset="0"/>
                              <a:ea typeface="Cambria Math" panose="02040503050406030204" pitchFamily="18" charset="0"/>
                            </a:rPr>
                          </m:ctrlPr>
                        </m:naryPr>
                        <m:sub>
                          <m:r>
                            <m:rPr>
                              <m:sty m:val="p"/>
                            </m:rPr>
                            <a:rPr lang="sl-SI" sz="2000" dirty="0">
                              <a:latin typeface="Cambria Math" panose="02040503050406030204" pitchFamily="18" charset="0"/>
                              <a:ea typeface="Cambria Math" panose="02040503050406030204" pitchFamily="18" charset="0"/>
                            </a:rPr>
                            <m:t>n</m:t>
                          </m:r>
                          <m:r>
                            <a:rPr lang="sl-SI" sz="2000" dirty="0">
                              <a:latin typeface="Cambria Math" panose="02040503050406030204" pitchFamily="18" charset="0"/>
                              <a:ea typeface="Cambria Math" panose="02040503050406030204" pitchFamily="18" charset="0"/>
                            </a:rPr>
                            <m:t>=</m:t>
                          </m:r>
                          <m:r>
                            <a:rPr lang="sl-SI" sz="2000" i="1" dirty="0">
                              <a:latin typeface="Cambria Math" panose="02040503050406030204" pitchFamily="18" charset="0"/>
                              <a:ea typeface="Cambria Math" panose="02040503050406030204" pitchFamily="18" charset="0"/>
                            </a:rPr>
                            <m:t>𝐾</m:t>
                          </m:r>
                          <m:r>
                            <a:rPr lang="sl-SI" sz="2000" i="1" dirty="0">
                              <a:latin typeface="Cambria Math" panose="02040503050406030204" pitchFamily="18" charset="0"/>
                              <a:ea typeface="Cambria Math" panose="02040503050406030204" pitchFamily="18" charset="0"/>
                            </a:rPr>
                            <m:t>+1</m:t>
                          </m:r>
                        </m:sub>
                        <m:sup>
                          <m:r>
                            <m:rPr>
                              <m:sty m:val="p"/>
                            </m:rPr>
                            <a:rPr lang="sl-SI" sz="2000" dirty="0">
                              <a:latin typeface="Cambria Math" panose="02040503050406030204" pitchFamily="18" charset="0"/>
                              <a:ea typeface="Cambria Math" panose="02040503050406030204" pitchFamily="18" charset="0"/>
                            </a:rPr>
                            <m:t>N</m:t>
                          </m:r>
                        </m:sup>
                        <m:e>
                          <m:r>
                            <m:rPr>
                              <m:sty m:val="p"/>
                            </m:rPr>
                            <a:rPr lang="sl-SI" sz="2000" dirty="0">
                              <a:latin typeface="Cambria Math" panose="02040503050406030204" pitchFamily="18" charset="0"/>
                              <a:ea typeface="Cambria Math" panose="02040503050406030204" pitchFamily="18" charset="0"/>
                            </a:rPr>
                            <m:t>P</m:t>
                          </m:r>
                          <m:r>
                            <a:rPr lang="sl-SI" sz="2000" dirty="0">
                              <a:latin typeface="Cambria Math" panose="02040503050406030204" pitchFamily="18" charset="0"/>
                              <a:ea typeface="Cambria Math" panose="02040503050406030204" pitchFamily="18" charset="0"/>
                            </a:rPr>
                            <m:t>(</m:t>
                          </m:r>
                          <m:r>
                            <m:rPr>
                              <m:sty m:val="p"/>
                            </m:rPr>
                            <a:rPr lang="sl-SI" sz="2000" b="0" i="0" dirty="0" smtClean="0">
                              <a:latin typeface="Cambria Math" panose="02040503050406030204" pitchFamily="18" charset="0"/>
                              <a:ea typeface="Cambria Math" panose="02040503050406030204" pitchFamily="18" charset="0"/>
                            </a:rPr>
                            <m:t>najbolj</m:t>
                          </m:r>
                          <m:r>
                            <a:rPr lang="sl-SI" sz="2000" b="0" i="0" dirty="0" smtClean="0">
                              <a:latin typeface="Cambria Math" panose="02040503050406030204" pitchFamily="18" charset="0"/>
                              <a:ea typeface="Cambria Math" panose="02040503050406030204" pitchFamily="18" charset="0"/>
                            </a:rPr>
                            <m:t>š</m:t>
                          </m:r>
                          <m:r>
                            <m:rPr>
                              <m:sty m:val="p"/>
                            </m:rPr>
                            <a:rPr lang="sl-SI" sz="2000" b="0" i="0" dirty="0" smtClean="0">
                              <a:latin typeface="Cambria Math" panose="02040503050406030204" pitchFamily="18" charset="0"/>
                              <a:ea typeface="Cambria Math" panose="02040503050406030204" pitchFamily="18" charset="0"/>
                            </a:rPr>
                            <m:t>e</m:t>
                          </m:r>
                          <m: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st</m:t>
                          </m:r>
                          <m:r>
                            <m:rPr>
                              <m:nor/>
                            </m:rPr>
                            <a:rPr lang="sl-SI" sz="2000" b="0" i="0" dirty="0" smtClean="0">
                              <a:latin typeface="Cambria Math" panose="02040503050406030204" pitchFamily="18" charset="0"/>
                              <a:ea typeface="Cambria Math" panose="02040503050406030204" pitchFamily="18" charset="0"/>
                            </a:rPr>
                            <m:t>.</m:t>
                          </m:r>
                          <m:r>
                            <m:rPr>
                              <m:nor/>
                            </m:rPr>
                            <a:rPr lang="sl-SI" sz="2000" dirty="0">
                              <a:latin typeface="Cambria Math" panose="02040503050406030204" pitchFamily="18" charset="0"/>
                              <a:ea typeface="Cambria Math" panose="02040503050406030204" pitchFamily="18" charset="0"/>
                            </a:rPr>
                            <m:t> </m:t>
                          </m:r>
                          <m:r>
                            <m:rPr>
                              <m:nor/>
                            </m:rPr>
                            <a:rPr lang="sl-SI" sz="2000" b="0" i="0" dirty="0" smtClean="0">
                              <a:latin typeface="Cambria Math" panose="02040503050406030204" pitchFamily="18" charset="0"/>
                              <a:ea typeface="Cambria Math" panose="02040503050406030204" pitchFamily="18" charset="0"/>
                            </a:rPr>
                            <m:t>je</m:t>
                          </m:r>
                          <m:r>
                            <m:rPr>
                              <m:nor/>
                            </m:rPr>
                            <a:rPr lang="sl-SI" sz="2000" b="0" i="0" dirty="0" smtClean="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na</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poziciji</m:t>
                          </m:r>
                          <m:r>
                            <m:rPr>
                              <m:nor/>
                            </m:rPr>
                            <a:rPr lang="sl-SI" sz="2000" i="1" dirty="0">
                              <a:latin typeface="Cambria Math" panose="02040503050406030204" pitchFamily="18" charset="0"/>
                              <a:ea typeface="Cambria Math" panose="02040503050406030204" pitchFamily="18" charset="0"/>
                            </a:rPr>
                            <m:t> </m:t>
                          </m:r>
                          <m:r>
                            <m:rPr>
                              <m:nor/>
                            </m:rPr>
                            <a:rPr lang="sl-SI" sz="2000" i="1" dirty="0">
                              <a:latin typeface="Cambria Math" panose="02040503050406030204" pitchFamily="18" charset="0"/>
                              <a:ea typeface="Cambria Math" panose="02040503050406030204" pitchFamily="18" charset="0"/>
                            </a:rPr>
                            <m:t>n</m:t>
                          </m:r>
                          <m:r>
                            <m:rPr>
                              <m:nor/>
                            </m:rPr>
                            <a:rPr lang="sl-SI" sz="2000" b="0" i="0" dirty="0" smtClean="0">
                              <a:latin typeface="Cambria Math" panose="02040503050406030204" pitchFamily="18" charset="0"/>
                              <a:ea typeface="Cambria Math" panose="02040503050406030204" pitchFamily="18" charset="0"/>
                            </a:rPr>
                            <m:t>)</m:t>
                          </m:r>
                          <m:r>
                            <a:rPr lang="sl-SI" sz="2000" b="0" i="1" dirty="0" smtClean="0">
                              <a:latin typeface="Cambria Math" panose="02040503050406030204" pitchFamily="18" charset="0"/>
                              <a:ea typeface="Cambria Math" panose="02040503050406030204" pitchFamily="18" charset="0"/>
                            </a:rPr>
                            <m:t>⋅</m:t>
                          </m:r>
                          <m:r>
                            <a:rPr lang="sl-SI" sz="2000" b="0" i="1" dirty="0" smtClean="0">
                              <a:latin typeface="Cambria Math" panose="02040503050406030204" pitchFamily="18" charset="0"/>
                              <a:ea typeface="Cambria Math" panose="02040503050406030204" pitchFamily="18" charset="0"/>
                            </a:rPr>
                            <m:t>𝑃</m:t>
                          </m:r>
                          <m:r>
                            <a:rPr lang="sl-SI" sz="2000" b="0" i="1" dirty="0" smtClean="0">
                              <a:latin typeface="Cambria Math" panose="02040503050406030204" pitchFamily="18" charset="0"/>
                              <a:ea typeface="Cambria Math" panose="02040503050406030204" pitchFamily="18" charset="0"/>
                            </a:rPr>
                            <m:t>(</m:t>
                          </m:r>
                          <m:r>
                            <m:rPr>
                              <m:nor/>
                            </m:rPr>
                            <a:rPr lang="sl-SI" sz="2000" b="0" i="0" dirty="0" smtClean="0">
                              <a:latin typeface="Cambria Math" panose="02040503050406030204" pitchFamily="18" charset="0"/>
                              <a:ea typeface="Cambria Math" panose="02040503050406030204" pitchFamily="18" charset="0"/>
                            </a:rPr>
                            <m:t>izberem</m:t>
                          </m:r>
                          <m:r>
                            <m:rPr>
                              <m:nor/>
                            </m:rPr>
                            <a:rPr lang="sl-SI" sz="2000" b="0" i="0" dirty="0" smtClean="0">
                              <a:latin typeface="Cambria Math" panose="02040503050406030204" pitchFamily="18" charset="0"/>
                              <a:ea typeface="Cambria Math" panose="02040503050406030204" pitchFamily="18" charset="0"/>
                            </a:rPr>
                            <m:t> </m:t>
                          </m:r>
                          <m:r>
                            <m:rPr>
                              <m:nor/>
                            </m:rPr>
                            <a:rPr lang="sl-SI" sz="2000" b="0" i="0" dirty="0" smtClean="0">
                              <a:latin typeface="Cambria Math" panose="02040503050406030204" pitchFamily="18" charset="0"/>
                              <a:ea typeface="Cambria Math" panose="02040503050406030204" pitchFamily="18" charset="0"/>
                            </a:rPr>
                            <m:t>st</m:t>
                          </m:r>
                          <m:r>
                            <m:rPr>
                              <m:nor/>
                            </m:rPr>
                            <a:rPr lang="sl-SI" sz="2000" b="0" i="0" dirty="0" smtClean="0">
                              <a:latin typeface="Cambria Math" panose="02040503050406030204" pitchFamily="18" charset="0"/>
                              <a:ea typeface="Cambria Math" panose="02040503050406030204" pitchFamily="18" charset="0"/>
                            </a:rPr>
                            <m:t>. </m:t>
                          </m:r>
                          <m:r>
                            <m:rPr>
                              <m:nor/>
                            </m:rPr>
                            <a:rPr lang="sl-SI" sz="2000" b="0" i="0" dirty="0" smtClean="0">
                              <a:latin typeface="Cambria Math" panose="02040503050406030204" pitchFamily="18" charset="0"/>
                              <a:ea typeface="Cambria Math" panose="02040503050406030204" pitchFamily="18" charset="0"/>
                            </a:rPr>
                            <m:t>na</m:t>
                          </m:r>
                          <m:r>
                            <m:rPr>
                              <m:nor/>
                            </m:rPr>
                            <a:rPr lang="sl-SI" sz="2000" b="0" i="0" dirty="0" smtClean="0">
                              <a:latin typeface="Cambria Math" panose="02040503050406030204" pitchFamily="18" charset="0"/>
                              <a:ea typeface="Cambria Math" panose="02040503050406030204" pitchFamily="18" charset="0"/>
                            </a:rPr>
                            <m:t> </m:t>
                          </m:r>
                          <m:r>
                            <m:rPr>
                              <m:nor/>
                            </m:rPr>
                            <a:rPr lang="sl-SI" sz="2000" b="0" i="0" dirty="0" smtClean="0">
                              <a:latin typeface="Cambria Math" panose="02040503050406030204" pitchFamily="18" charset="0"/>
                              <a:ea typeface="Cambria Math" panose="02040503050406030204" pitchFamily="18" charset="0"/>
                            </a:rPr>
                            <m:t>poziciji</m:t>
                          </m:r>
                          <m:r>
                            <m:rPr>
                              <m:nor/>
                            </m:rPr>
                            <a:rPr lang="sl-SI" sz="2000" b="0" i="0" dirty="0" smtClean="0">
                              <a:latin typeface="Cambria Math" panose="02040503050406030204" pitchFamily="18" charset="0"/>
                              <a:ea typeface="Cambria Math" panose="02040503050406030204" pitchFamily="18" charset="0"/>
                            </a:rPr>
                            <m:t> </m:t>
                          </m:r>
                          <m:r>
                            <m:rPr>
                              <m:nor/>
                            </m:rPr>
                            <a:rPr lang="sl-SI" sz="2000" b="0" dirty="0" smtClean="0">
                              <a:latin typeface="Cambria Math" panose="02040503050406030204" pitchFamily="18" charset="0"/>
                              <a:ea typeface="Cambria Math" panose="02040503050406030204" pitchFamily="18" charset="0"/>
                            </a:rPr>
                            <m:t>n</m:t>
                          </m:r>
                          <m:r>
                            <m:rPr>
                              <m:nor/>
                            </m:rPr>
                            <a:rPr lang="sl-SI" sz="2000" b="0" i="0" dirty="0" smtClean="0">
                              <a:latin typeface="Cambria Math" panose="02040503050406030204" pitchFamily="18" charset="0"/>
                              <a:ea typeface="Cambria Math" panose="02040503050406030204" pitchFamily="18" charset="0"/>
                            </a:rPr>
                            <m:t> | </m:t>
                          </m:r>
                          <m:r>
                            <m:rPr>
                              <m:nor/>
                            </m:rPr>
                            <a:rPr lang="sl-SI" sz="2000" dirty="0">
                              <a:latin typeface="Cambria Math" panose="02040503050406030204" pitchFamily="18" charset="0"/>
                              <a:ea typeface="Cambria Math" panose="02040503050406030204" pitchFamily="18" charset="0"/>
                            </a:rPr>
                            <m:t>najbolj</m:t>
                          </m:r>
                          <m:r>
                            <m:rPr>
                              <m:nor/>
                            </m:rPr>
                            <a:rPr lang="sl-SI" sz="2000" dirty="0">
                              <a:latin typeface="Cambria Math" panose="02040503050406030204" pitchFamily="18" charset="0"/>
                              <a:ea typeface="Cambria Math" panose="02040503050406030204" pitchFamily="18" charset="0"/>
                            </a:rPr>
                            <m:t>š</m:t>
                          </m:r>
                          <m:r>
                            <m:rPr>
                              <m:nor/>
                            </m:rPr>
                            <a:rPr lang="sl-SI" sz="2000" dirty="0">
                              <a:latin typeface="Cambria Math" panose="02040503050406030204" pitchFamily="18" charset="0"/>
                              <a:ea typeface="Cambria Math" panose="02040503050406030204" pitchFamily="18" charset="0"/>
                            </a:rPr>
                            <m:t>e</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st</m:t>
                          </m:r>
                          <m:r>
                            <m:rPr>
                              <m:nor/>
                            </m:rPr>
                            <a:rPr lang="sl-SI" sz="2000" b="0" i="0" dirty="0" smtClean="0">
                              <a:latin typeface="Cambria Math" panose="02040503050406030204" pitchFamily="18" charset="0"/>
                              <a:ea typeface="Cambria Math" panose="02040503050406030204" pitchFamily="18" charset="0"/>
                            </a:rPr>
                            <m:t>.</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je</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na</m:t>
                          </m:r>
                          <m:r>
                            <m:rPr>
                              <m:nor/>
                            </m:rPr>
                            <a:rPr lang="sl-SI" sz="2000" dirty="0">
                              <a:latin typeface="Cambria Math" panose="02040503050406030204" pitchFamily="18" charset="0"/>
                              <a:ea typeface="Cambria Math" panose="02040503050406030204" pitchFamily="18" charset="0"/>
                            </a:rPr>
                            <m:t> </m:t>
                          </m:r>
                          <m:r>
                            <m:rPr>
                              <m:nor/>
                            </m:rPr>
                            <a:rPr lang="sl-SI" sz="2000" dirty="0">
                              <a:latin typeface="Cambria Math" panose="02040503050406030204" pitchFamily="18" charset="0"/>
                              <a:ea typeface="Cambria Math" panose="02040503050406030204" pitchFamily="18" charset="0"/>
                            </a:rPr>
                            <m:t>poziciji</m:t>
                          </m:r>
                          <m:r>
                            <m:rPr>
                              <m:nor/>
                            </m:rPr>
                            <a:rPr lang="sl-SI" sz="2000" dirty="0">
                              <a:latin typeface="Cambria Math" panose="02040503050406030204" pitchFamily="18" charset="0"/>
                              <a:ea typeface="Cambria Math" panose="02040503050406030204" pitchFamily="18" charset="0"/>
                            </a:rPr>
                            <m:t> </m:t>
                          </m:r>
                          <m:r>
                            <m:rPr>
                              <m:nor/>
                            </m:rPr>
                            <a:rPr lang="sl-SI" sz="2000" i="1" dirty="0">
                              <a:latin typeface="Cambria Math" panose="02040503050406030204" pitchFamily="18" charset="0"/>
                              <a:ea typeface="Cambria Math" panose="02040503050406030204" pitchFamily="18" charset="0"/>
                            </a:rPr>
                            <m:t>n</m:t>
                          </m:r>
                          <m:r>
                            <a:rPr lang="sl-SI" sz="2000" dirty="0">
                              <a:latin typeface="Cambria Math" panose="02040503050406030204" pitchFamily="18" charset="0"/>
                              <a:ea typeface="Cambria Math" panose="02040503050406030204" pitchFamily="18" charset="0"/>
                            </a:rPr>
                            <m:t>)</m:t>
                          </m:r>
                        </m:e>
                      </m:nary>
                    </m:oMath>
                  </m:oMathPara>
                </a14:m>
                <a:endParaRPr lang="sl-SI" sz="2000"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sl-SI" sz="2000" b="0" i="1" smtClean="0">
                          <a:latin typeface="Cambria Math" panose="02040503050406030204" pitchFamily="18" charset="0"/>
                        </a:rPr>
                        <m:t>=</m:t>
                      </m:r>
                      <m:nary>
                        <m:naryPr>
                          <m:chr m:val="∑"/>
                          <m:limLoc m:val="undOvr"/>
                          <m:ctrlPr>
                            <a:rPr lang="sl-SI" sz="2000" i="1">
                              <a:latin typeface="Cambria Math" panose="02040503050406030204" pitchFamily="18" charset="0"/>
                            </a:rPr>
                          </m:ctrlPr>
                        </m:naryPr>
                        <m:sub>
                          <m:r>
                            <a:rPr lang="sl-SI" sz="2000" i="1">
                              <a:latin typeface="Cambria Math" panose="02040503050406030204" pitchFamily="18" charset="0"/>
                            </a:rPr>
                            <m:t>𝑛</m:t>
                          </m:r>
                          <m:r>
                            <a:rPr lang="sl-SI" sz="2000" i="1">
                              <a:latin typeface="Cambria Math" panose="02040503050406030204" pitchFamily="18" charset="0"/>
                            </a:rPr>
                            <m:t>=</m:t>
                          </m:r>
                          <m:r>
                            <a:rPr lang="sl-SI" sz="2000" i="1">
                              <a:latin typeface="Cambria Math" panose="02040503050406030204" pitchFamily="18" charset="0"/>
                            </a:rPr>
                            <m:t>𝐾</m:t>
                          </m:r>
                          <m:r>
                            <a:rPr lang="sl-SI" sz="2000" i="1">
                              <a:latin typeface="Cambria Math" panose="02040503050406030204" pitchFamily="18" charset="0"/>
                            </a:rPr>
                            <m:t>+1</m:t>
                          </m:r>
                        </m:sub>
                        <m:sup>
                          <m:r>
                            <a:rPr lang="sl-SI" sz="2000" i="1">
                              <a:latin typeface="Cambria Math" panose="02040503050406030204" pitchFamily="18" charset="0"/>
                            </a:rPr>
                            <m:t>𝑁</m:t>
                          </m:r>
                        </m:sup>
                        <m:e>
                          <m:f>
                            <m:fPr>
                              <m:ctrlPr>
                                <a:rPr lang="sl-SI" sz="2000" i="1">
                                  <a:latin typeface="Cambria Math" panose="02040503050406030204" pitchFamily="18" charset="0"/>
                                </a:rPr>
                              </m:ctrlPr>
                            </m:fPr>
                            <m:num>
                              <m:r>
                                <a:rPr lang="sl-SI" sz="2000" i="1">
                                  <a:latin typeface="Cambria Math" panose="02040503050406030204" pitchFamily="18" charset="0"/>
                                </a:rPr>
                                <m:t>1</m:t>
                              </m:r>
                            </m:num>
                            <m:den>
                              <m:r>
                                <a:rPr lang="sl-SI" sz="2000" i="1">
                                  <a:latin typeface="Cambria Math" panose="02040503050406030204" pitchFamily="18" charset="0"/>
                                </a:rPr>
                                <m:t>𝑁</m:t>
                              </m:r>
                            </m:den>
                          </m:f>
                          <m:r>
                            <a:rPr lang="sl-SI" sz="2000" i="1">
                              <a:latin typeface="Cambria Math" panose="02040503050406030204" pitchFamily="18" charset="0"/>
                            </a:rPr>
                            <m:t>⋅</m:t>
                          </m:r>
                          <m:r>
                            <a:rPr lang="sl-SI" sz="2000" i="1">
                              <a:latin typeface="Cambria Math" panose="02040503050406030204" pitchFamily="18" charset="0"/>
                            </a:rPr>
                            <m:t>𝑃</m:t>
                          </m:r>
                          <m:d>
                            <m:dPr>
                              <m:ctrlPr>
                                <a:rPr lang="sl-SI" sz="2000" i="1">
                                  <a:latin typeface="Cambria Math" panose="02040503050406030204" pitchFamily="18" charset="0"/>
                                  <a:ea typeface="Cambria Math" panose="02040503050406030204" pitchFamily="18" charset="0"/>
                                </a:rPr>
                              </m:ctrlPr>
                            </m:dPr>
                            <m:e>
                              <m:r>
                                <m:rPr>
                                  <m:sty m:val="p"/>
                                </m:rPr>
                                <a:rPr lang="sl-SI" sz="2000" i="0">
                                  <a:latin typeface="Cambria Math" panose="02040503050406030204" pitchFamily="18" charset="0"/>
                                  <a:ea typeface="Cambria Math" panose="02040503050406030204" pitchFamily="18" charset="0"/>
                                </a:rPr>
                                <m:t>najbolj</m:t>
                              </m:r>
                              <m:r>
                                <a:rPr lang="sl-SI" sz="2000" i="0">
                                  <a:latin typeface="Cambria Math" panose="02040503050406030204" pitchFamily="18" charset="0"/>
                                  <a:ea typeface="Cambria Math" panose="02040503050406030204" pitchFamily="18" charset="0"/>
                                </a:rPr>
                                <m:t>š</m:t>
                              </m:r>
                              <m:r>
                                <m:rPr>
                                  <m:sty m:val="p"/>
                                </m:rPr>
                                <a:rPr lang="sl-SI" sz="2000" i="0">
                                  <a:latin typeface="Cambria Math" panose="02040503050406030204" pitchFamily="18" charset="0"/>
                                  <a:ea typeface="Cambria Math" panose="02040503050406030204" pitchFamily="18" charset="0"/>
                                </a:rPr>
                                <m:t>e</m:t>
                              </m:r>
                              <m:r>
                                <a:rPr lang="sl-SI" sz="2000" i="0">
                                  <a:latin typeface="Cambria Math" panose="02040503050406030204" pitchFamily="18" charset="0"/>
                                  <a:ea typeface="Cambria Math" panose="02040503050406030204" pitchFamily="18" charset="0"/>
                                </a:rPr>
                                <m:t> </m:t>
                              </m:r>
                              <m:r>
                                <m:rPr>
                                  <m:sty m:val="p"/>
                                </m:rPr>
                                <a:rPr lang="sl-SI" sz="2000" i="0">
                                  <a:latin typeface="Cambria Math" panose="02040503050406030204" pitchFamily="18" charset="0"/>
                                  <a:ea typeface="Cambria Math" panose="02040503050406030204" pitchFamily="18" charset="0"/>
                                </a:rPr>
                                <m:t>izmed</m:t>
                              </m:r>
                              <m:r>
                                <a:rPr lang="sl-SI" sz="2000" i="0">
                                  <a:latin typeface="Cambria Math" panose="02040503050406030204" pitchFamily="18" charset="0"/>
                                  <a:ea typeface="Cambria Math" panose="02040503050406030204" pitchFamily="18" charset="0"/>
                                </a:rPr>
                                <m:t> </m:t>
                              </m:r>
                              <m:r>
                                <m:rPr>
                                  <m:sty m:val="p"/>
                                </m:rPr>
                                <a:rPr lang="sl-SI" sz="2000" i="0">
                                  <a:latin typeface="Cambria Math" panose="02040503050406030204" pitchFamily="18" charset="0"/>
                                  <a:ea typeface="Cambria Math" panose="02040503050406030204" pitchFamily="18" charset="0"/>
                                </a:rPr>
                                <m:t>prvih</m:t>
                              </m:r>
                              <m:r>
                                <a:rPr lang="sl-SI" sz="2000" i="0">
                                  <a:latin typeface="Cambria Math" panose="02040503050406030204" pitchFamily="18" charset="0"/>
                                  <a:ea typeface="Cambria Math" panose="02040503050406030204" pitchFamily="18" charset="0"/>
                                </a:rPr>
                                <m:t> </m:t>
                              </m:r>
                              <m:r>
                                <a:rPr lang="sl-SI" sz="2000" b="0" i="1" smtClean="0">
                                  <a:latin typeface="Cambria Math" panose="02040503050406030204" pitchFamily="18" charset="0"/>
                                  <a:ea typeface="Cambria Math" panose="02040503050406030204" pitchFamily="18" charset="0"/>
                                </a:rPr>
                                <m:t>𝑛</m:t>
                              </m:r>
                              <m:r>
                                <a:rPr lang="sl-SI" sz="2000" i="1">
                                  <a:latin typeface="Cambria Math" panose="02040503050406030204" pitchFamily="18" charset="0"/>
                                  <a:ea typeface="Cambria Math" panose="02040503050406030204" pitchFamily="18" charset="0"/>
                                </a:rPr>
                                <m:t>−1 </m:t>
                              </m:r>
                              <m:r>
                                <m:rPr>
                                  <m:sty m:val="p"/>
                                </m:rPr>
                                <a:rPr lang="sl-SI" sz="2000" i="0">
                                  <a:latin typeface="Cambria Math" panose="02040503050406030204" pitchFamily="18" charset="0"/>
                                  <a:ea typeface="Cambria Math" panose="02040503050406030204" pitchFamily="18" charset="0"/>
                                </a:rPr>
                                <m:t>stanovanj</m:t>
                              </m:r>
                              <m:r>
                                <a:rPr lang="sl-SI" sz="2000" i="0">
                                  <a:latin typeface="Cambria Math" panose="02040503050406030204" pitchFamily="18" charset="0"/>
                                  <a:ea typeface="Cambria Math" panose="02040503050406030204" pitchFamily="18" charset="0"/>
                                </a:rPr>
                                <m:t> </m:t>
                              </m:r>
                              <m:r>
                                <m:rPr>
                                  <m:sty m:val="p"/>
                                </m:rPr>
                                <a:rPr lang="sl-SI" sz="2000" i="0">
                                  <a:latin typeface="Cambria Math" panose="02040503050406030204" pitchFamily="18" charset="0"/>
                                  <a:ea typeface="Cambria Math" panose="02040503050406030204" pitchFamily="18" charset="0"/>
                                </a:rPr>
                                <m:t>je</m:t>
                              </m:r>
                              <m:r>
                                <a:rPr lang="sl-SI" sz="2000" i="0">
                                  <a:latin typeface="Cambria Math" panose="02040503050406030204" pitchFamily="18" charset="0"/>
                                  <a:ea typeface="Cambria Math" panose="02040503050406030204" pitchFamily="18" charset="0"/>
                                </a:rPr>
                                <m:t> </m:t>
                              </m:r>
                              <m:r>
                                <m:rPr>
                                  <m:sty m:val="p"/>
                                </m:rPr>
                                <a:rPr lang="sl-SI" sz="2000" i="0">
                                  <a:latin typeface="Cambria Math" panose="02040503050406030204" pitchFamily="18" charset="0"/>
                                  <a:ea typeface="Cambria Math" panose="02040503050406030204" pitchFamily="18" charset="0"/>
                                </a:rPr>
                                <m:t>eno</m:t>
                              </m:r>
                              <m:r>
                                <a:rPr lang="sl-SI" sz="2000" i="0">
                                  <a:latin typeface="Cambria Math" panose="02040503050406030204" pitchFamily="18" charset="0"/>
                                  <a:ea typeface="Cambria Math" panose="02040503050406030204" pitchFamily="18" charset="0"/>
                                </a:rPr>
                                <m:t> </m:t>
                              </m:r>
                              <m:r>
                                <m:rPr>
                                  <m:sty m:val="p"/>
                                </m:rPr>
                                <a:rPr lang="sl-SI" sz="2000" i="0">
                                  <a:latin typeface="Cambria Math" panose="02040503050406030204" pitchFamily="18" charset="0"/>
                                  <a:ea typeface="Cambria Math" panose="02040503050406030204" pitchFamily="18" charset="0"/>
                                </a:rPr>
                                <m:t>izmed</m:t>
                              </m:r>
                              <m:r>
                                <a:rPr lang="sl-SI" sz="2000" i="0">
                                  <a:latin typeface="Cambria Math" panose="02040503050406030204" pitchFamily="18" charset="0"/>
                                  <a:ea typeface="Cambria Math" panose="02040503050406030204" pitchFamily="18" charset="0"/>
                                </a:rPr>
                                <m:t> </m:t>
                              </m:r>
                              <m:r>
                                <m:rPr>
                                  <m:sty m:val="p"/>
                                </m:rPr>
                                <a:rPr lang="sl-SI" sz="2000" i="0">
                                  <a:latin typeface="Cambria Math" panose="02040503050406030204" pitchFamily="18" charset="0"/>
                                  <a:ea typeface="Cambria Math" panose="02040503050406030204" pitchFamily="18" charset="0"/>
                                </a:rPr>
                                <m:t>prvih</m:t>
                              </m:r>
                              <m:r>
                                <a:rPr lang="sl-SI" sz="2000" i="0">
                                  <a:latin typeface="Cambria Math" panose="02040503050406030204" pitchFamily="18" charset="0"/>
                                  <a:ea typeface="Cambria Math" panose="02040503050406030204" pitchFamily="18" charset="0"/>
                                </a:rPr>
                                <m:t> </m:t>
                              </m:r>
                              <m:r>
                                <a:rPr lang="sl-SI" sz="2000" i="1">
                                  <a:latin typeface="Cambria Math" panose="02040503050406030204" pitchFamily="18" charset="0"/>
                                  <a:ea typeface="Cambria Math" panose="02040503050406030204" pitchFamily="18" charset="0"/>
                                </a:rPr>
                                <m:t>𝐾</m:t>
                              </m:r>
                              <m:r>
                                <a:rPr lang="sl-SI" sz="2000" i="0">
                                  <a:latin typeface="Cambria Math" panose="02040503050406030204" pitchFamily="18" charset="0"/>
                                  <a:ea typeface="Cambria Math" panose="02040503050406030204" pitchFamily="18" charset="0"/>
                                </a:rPr>
                                <m:t> </m:t>
                              </m:r>
                              <m:r>
                                <m:rPr>
                                  <m:sty m:val="p"/>
                                </m:rPr>
                                <a:rPr lang="sl-SI" sz="2000" i="0">
                                  <a:latin typeface="Cambria Math" panose="02040503050406030204" pitchFamily="18" charset="0"/>
                                  <a:ea typeface="Cambria Math" panose="02040503050406030204" pitchFamily="18" charset="0"/>
                                </a:rPr>
                                <m:t>stanovanj</m:t>
                              </m:r>
                            </m:e>
                          </m:d>
                          <m:r>
                            <a:rPr lang="sl-SI" sz="2000" i="1">
                              <a:latin typeface="Cambria Math" panose="02040503050406030204" pitchFamily="18" charset="0"/>
                            </a:rPr>
                            <m:t>=</m:t>
                          </m:r>
                        </m:e>
                      </m:nary>
                    </m:oMath>
                  </m:oMathPara>
                </a14:m>
                <a:endParaRPr lang="sl-SI" sz="2000"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sl-SI" sz="2000" i="1">
                          <a:latin typeface="Cambria Math" panose="02040503050406030204" pitchFamily="18" charset="0"/>
                        </a:rPr>
                        <m:t>=</m:t>
                      </m:r>
                      <m:nary>
                        <m:naryPr>
                          <m:chr m:val="∑"/>
                          <m:limLoc m:val="undOvr"/>
                          <m:ctrlPr>
                            <a:rPr lang="sl-SI" sz="2000" i="1">
                              <a:latin typeface="Cambria Math" panose="02040503050406030204" pitchFamily="18" charset="0"/>
                            </a:rPr>
                          </m:ctrlPr>
                        </m:naryPr>
                        <m:sub>
                          <m:r>
                            <a:rPr lang="sl-SI" sz="2000" i="1">
                              <a:latin typeface="Cambria Math" panose="02040503050406030204" pitchFamily="18" charset="0"/>
                            </a:rPr>
                            <m:t>𝑛</m:t>
                          </m:r>
                          <m:r>
                            <a:rPr lang="sl-SI" sz="2000" i="1">
                              <a:latin typeface="Cambria Math" panose="02040503050406030204" pitchFamily="18" charset="0"/>
                            </a:rPr>
                            <m:t>=</m:t>
                          </m:r>
                          <m:r>
                            <a:rPr lang="sl-SI" sz="2000" i="1">
                              <a:latin typeface="Cambria Math" panose="02040503050406030204" pitchFamily="18" charset="0"/>
                            </a:rPr>
                            <m:t>𝐾</m:t>
                          </m:r>
                          <m:r>
                            <a:rPr lang="sl-SI" sz="2000" i="1">
                              <a:latin typeface="Cambria Math" panose="02040503050406030204" pitchFamily="18" charset="0"/>
                            </a:rPr>
                            <m:t>+1</m:t>
                          </m:r>
                        </m:sub>
                        <m:sup>
                          <m:r>
                            <a:rPr lang="sl-SI" sz="2000" i="1">
                              <a:latin typeface="Cambria Math" panose="02040503050406030204" pitchFamily="18" charset="0"/>
                            </a:rPr>
                            <m:t>𝑁</m:t>
                          </m:r>
                        </m:sup>
                        <m:e>
                          <m:f>
                            <m:fPr>
                              <m:ctrlPr>
                                <a:rPr lang="sl-SI" sz="2000" i="1">
                                  <a:latin typeface="Cambria Math" panose="02040503050406030204" pitchFamily="18" charset="0"/>
                                </a:rPr>
                              </m:ctrlPr>
                            </m:fPr>
                            <m:num>
                              <m:r>
                                <a:rPr lang="sl-SI" sz="2000" i="1">
                                  <a:latin typeface="Cambria Math" panose="02040503050406030204" pitchFamily="18" charset="0"/>
                                </a:rPr>
                                <m:t>1</m:t>
                              </m:r>
                            </m:num>
                            <m:den>
                              <m:r>
                                <a:rPr lang="sl-SI" sz="2000" i="1">
                                  <a:latin typeface="Cambria Math" panose="02040503050406030204" pitchFamily="18" charset="0"/>
                                </a:rPr>
                                <m:t>𝑁</m:t>
                              </m:r>
                            </m:den>
                          </m:f>
                          <m:r>
                            <a:rPr lang="sl-SI" sz="2000" i="1">
                              <a:latin typeface="Cambria Math" panose="02040503050406030204" pitchFamily="18" charset="0"/>
                            </a:rPr>
                            <m:t>⋅</m:t>
                          </m:r>
                          <m:f>
                            <m:fPr>
                              <m:ctrlPr>
                                <a:rPr lang="sl-SI" sz="2000" i="1">
                                  <a:latin typeface="Cambria Math" panose="02040503050406030204" pitchFamily="18" charset="0"/>
                                </a:rPr>
                              </m:ctrlPr>
                            </m:fPr>
                            <m:num>
                              <m:r>
                                <a:rPr lang="sl-SI" sz="2000" i="1">
                                  <a:latin typeface="Cambria Math" panose="02040503050406030204" pitchFamily="18" charset="0"/>
                                </a:rPr>
                                <m:t>𝐾</m:t>
                              </m:r>
                            </m:num>
                            <m:den>
                              <m:r>
                                <a:rPr lang="sl-SI" sz="2000" i="1">
                                  <a:latin typeface="Cambria Math" panose="02040503050406030204" pitchFamily="18" charset="0"/>
                                </a:rPr>
                                <m:t>𝑛</m:t>
                              </m:r>
                              <m:r>
                                <a:rPr lang="sl-SI" sz="2000" i="1">
                                  <a:latin typeface="Cambria Math" panose="02040503050406030204" pitchFamily="18" charset="0"/>
                                </a:rPr>
                                <m:t>−1</m:t>
                              </m:r>
                            </m:den>
                          </m:f>
                          <m:r>
                            <a:rPr lang="sl-SI" sz="2000" i="1">
                              <a:latin typeface="Cambria Math" panose="02040503050406030204" pitchFamily="18" charset="0"/>
                            </a:rPr>
                            <m:t>= </m:t>
                          </m:r>
                        </m:e>
                      </m:nary>
                      <m:r>
                        <a:rPr lang="sl-SI" sz="2000" b="0" i="1" smtClean="0">
                          <a:latin typeface="Cambria Math" panose="02040503050406030204" pitchFamily="18" charset="0"/>
                        </a:rPr>
                        <m:t> </m:t>
                      </m:r>
                      <m:f>
                        <m:fPr>
                          <m:ctrlPr>
                            <a:rPr lang="sl-SI" sz="2000" i="1">
                              <a:latin typeface="Cambria Math" panose="02040503050406030204" pitchFamily="18" charset="0"/>
                            </a:rPr>
                          </m:ctrlPr>
                        </m:fPr>
                        <m:num>
                          <m:r>
                            <a:rPr lang="sl-SI" sz="2000" i="1">
                              <a:latin typeface="Cambria Math" panose="02040503050406030204" pitchFamily="18" charset="0"/>
                            </a:rPr>
                            <m:t>𝐾</m:t>
                          </m:r>
                        </m:num>
                        <m:den>
                          <m:r>
                            <a:rPr lang="sl-SI" sz="2000" i="1">
                              <a:latin typeface="Cambria Math" panose="02040503050406030204" pitchFamily="18" charset="0"/>
                            </a:rPr>
                            <m:t>𝑁</m:t>
                          </m:r>
                        </m:den>
                      </m:f>
                      <m:nary>
                        <m:naryPr>
                          <m:chr m:val="∑"/>
                          <m:limLoc m:val="undOvr"/>
                          <m:ctrlPr>
                            <a:rPr lang="sl-SI" sz="2000" i="1">
                              <a:latin typeface="Cambria Math" panose="02040503050406030204" pitchFamily="18" charset="0"/>
                            </a:rPr>
                          </m:ctrlPr>
                        </m:naryPr>
                        <m:sub>
                          <m:r>
                            <a:rPr lang="sl-SI" sz="2000" i="1">
                              <a:latin typeface="Cambria Math" panose="02040503050406030204" pitchFamily="18" charset="0"/>
                            </a:rPr>
                            <m:t>𝑛</m:t>
                          </m:r>
                          <m:r>
                            <a:rPr lang="sl-SI" sz="2000" i="1">
                              <a:latin typeface="Cambria Math" panose="02040503050406030204" pitchFamily="18" charset="0"/>
                            </a:rPr>
                            <m:t>=</m:t>
                          </m:r>
                          <m:r>
                            <a:rPr lang="sl-SI" sz="2000" i="1">
                              <a:latin typeface="Cambria Math" panose="02040503050406030204" pitchFamily="18" charset="0"/>
                            </a:rPr>
                            <m:t>𝐾</m:t>
                          </m:r>
                          <m:r>
                            <a:rPr lang="sl-SI" sz="2000" i="1">
                              <a:latin typeface="Cambria Math" panose="02040503050406030204" pitchFamily="18" charset="0"/>
                            </a:rPr>
                            <m:t>+1</m:t>
                          </m:r>
                        </m:sub>
                        <m:sup>
                          <m:r>
                            <a:rPr lang="sl-SI" sz="2000" i="1">
                              <a:latin typeface="Cambria Math" panose="02040503050406030204" pitchFamily="18" charset="0"/>
                            </a:rPr>
                            <m:t>𝑁</m:t>
                          </m:r>
                        </m:sup>
                        <m:e>
                          <m:f>
                            <m:fPr>
                              <m:ctrlPr>
                                <a:rPr lang="sl-SI" sz="2000" i="1">
                                  <a:latin typeface="Cambria Math" panose="02040503050406030204" pitchFamily="18" charset="0"/>
                                </a:rPr>
                              </m:ctrlPr>
                            </m:fPr>
                            <m:num>
                              <m:r>
                                <a:rPr lang="sl-SI" sz="2000" i="1">
                                  <a:latin typeface="Cambria Math" panose="02040503050406030204" pitchFamily="18" charset="0"/>
                                </a:rPr>
                                <m:t>1</m:t>
                              </m:r>
                            </m:num>
                            <m:den>
                              <m:r>
                                <a:rPr lang="sl-SI" sz="2000" i="1">
                                  <a:latin typeface="Cambria Math" panose="02040503050406030204" pitchFamily="18" charset="0"/>
                                </a:rPr>
                                <m:t>𝑛</m:t>
                              </m:r>
                              <m:r>
                                <a:rPr lang="sl-SI" sz="2000" i="1">
                                  <a:latin typeface="Cambria Math" panose="02040503050406030204" pitchFamily="18" charset="0"/>
                                </a:rPr>
                                <m:t>−1</m:t>
                              </m:r>
                            </m:den>
                          </m:f>
                          <m:r>
                            <a:rPr lang="sl-SI" sz="2000" i="1">
                              <a:latin typeface="Cambria Math" panose="02040503050406030204" pitchFamily="18" charset="0"/>
                            </a:rPr>
                            <m:t>=</m:t>
                          </m:r>
                        </m:e>
                      </m:nary>
                      <m:r>
                        <a:rPr lang="sl-SI" sz="2000" b="0" i="1" smtClean="0">
                          <a:latin typeface="Cambria Math" panose="02040503050406030204" pitchFamily="18" charset="0"/>
                        </a:rPr>
                        <m:t> </m:t>
                      </m:r>
                      <m:f>
                        <m:fPr>
                          <m:ctrlPr>
                            <a:rPr lang="sl-SI" sz="2000" i="1">
                              <a:latin typeface="Cambria Math" panose="02040503050406030204" pitchFamily="18" charset="0"/>
                            </a:rPr>
                          </m:ctrlPr>
                        </m:fPr>
                        <m:num>
                          <m:r>
                            <a:rPr lang="sl-SI" sz="2000" i="1">
                              <a:latin typeface="Cambria Math" panose="02040503050406030204" pitchFamily="18" charset="0"/>
                            </a:rPr>
                            <m:t>𝐾</m:t>
                          </m:r>
                        </m:num>
                        <m:den>
                          <m:r>
                            <a:rPr lang="sl-SI" sz="2000" i="1">
                              <a:latin typeface="Cambria Math" panose="02040503050406030204" pitchFamily="18" charset="0"/>
                            </a:rPr>
                            <m:t>𝑁</m:t>
                          </m:r>
                        </m:den>
                      </m:f>
                      <m:nary>
                        <m:naryPr>
                          <m:chr m:val="∑"/>
                          <m:limLoc m:val="undOvr"/>
                          <m:ctrlPr>
                            <a:rPr lang="sl-SI" sz="2000" i="1">
                              <a:latin typeface="Cambria Math" panose="02040503050406030204" pitchFamily="18" charset="0"/>
                            </a:rPr>
                          </m:ctrlPr>
                        </m:naryPr>
                        <m:sub>
                          <m:r>
                            <a:rPr lang="sl-SI" sz="2000" i="1">
                              <a:latin typeface="Cambria Math" panose="02040503050406030204" pitchFamily="18" charset="0"/>
                            </a:rPr>
                            <m:t>𝑛</m:t>
                          </m:r>
                          <m:r>
                            <a:rPr lang="sl-SI" sz="2000" i="1">
                              <a:latin typeface="Cambria Math" panose="02040503050406030204" pitchFamily="18" charset="0"/>
                            </a:rPr>
                            <m:t>=</m:t>
                          </m:r>
                          <m:r>
                            <a:rPr lang="sl-SI" sz="2000" i="1">
                              <a:latin typeface="Cambria Math" panose="02040503050406030204" pitchFamily="18" charset="0"/>
                            </a:rPr>
                            <m:t>𝐾</m:t>
                          </m:r>
                        </m:sub>
                        <m:sup>
                          <m:r>
                            <a:rPr lang="sl-SI" sz="2000" i="1">
                              <a:latin typeface="Cambria Math" panose="02040503050406030204" pitchFamily="18" charset="0"/>
                            </a:rPr>
                            <m:t>𝑁</m:t>
                          </m:r>
                          <m:r>
                            <a:rPr lang="sl-SI" sz="2000" i="1">
                              <a:latin typeface="Cambria Math" panose="02040503050406030204" pitchFamily="18" charset="0"/>
                            </a:rPr>
                            <m:t>−1</m:t>
                          </m:r>
                        </m:sup>
                        <m:e>
                          <m:f>
                            <m:fPr>
                              <m:ctrlPr>
                                <a:rPr lang="sl-SI" sz="2000" i="1">
                                  <a:latin typeface="Cambria Math" panose="02040503050406030204" pitchFamily="18" charset="0"/>
                                </a:rPr>
                              </m:ctrlPr>
                            </m:fPr>
                            <m:num>
                              <m:r>
                                <a:rPr lang="sl-SI" sz="2000" i="1">
                                  <a:latin typeface="Cambria Math" panose="02040503050406030204" pitchFamily="18" charset="0"/>
                                </a:rPr>
                                <m:t>1</m:t>
                              </m:r>
                            </m:num>
                            <m:den>
                              <m:r>
                                <a:rPr lang="sl-SI" sz="2000" i="1">
                                  <a:latin typeface="Cambria Math" panose="02040503050406030204" pitchFamily="18" charset="0"/>
                                </a:rPr>
                                <m:t>𝑛</m:t>
                              </m:r>
                            </m:den>
                          </m:f>
                        </m:e>
                      </m:nary>
                    </m:oMath>
                  </m:oMathPara>
                </a14:m>
                <a:endParaRPr lang="sl-SI" sz="2000" dirty="0"/>
              </a:p>
              <a:p>
                <a:pPr>
                  <a:lnSpc>
                    <a:spcPct val="150000"/>
                  </a:lnSpc>
                </a:pPr>
                <a:endParaRPr lang="sl-SI" sz="2000" dirty="0">
                  <a:latin typeface="Cambria Math" panose="02040503050406030204" pitchFamily="18" charset="0"/>
                  <a:ea typeface="Cambria Math" panose="02040503050406030204" pitchFamily="18" charset="0"/>
                </a:endParaRPr>
              </a:p>
              <a:p>
                <a:pPr>
                  <a:lnSpc>
                    <a:spcPct val="150000"/>
                  </a:lnSpc>
                </a:pPr>
                <a:endParaRPr lang="sl-SI" sz="2000" dirty="0"/>
              </a:p>
            </p:txBody>
          </p:sp>
        </mc:Choice>
        <mc:Fallback xmlns="">
          <p:sp>
            <p:nvSpPr>
              <p:cNvPr id="4" name="PoljeZBesedilom 3">
                <a:extLst>
                  <a:ext uri="{FF2B5EF4-FFF2-40B4-BE49-F238E27FC236}">
                    <a16:creationId xmlns:a16="http://schemas.microsoft.com/office/drawing/2014/main" id="{6D59DF11-572F-46AD-A602-377A376A1D4D}"/>
                  </a:ext>
                </a:extLst>
              </p:cNvPr>
              <p:cNvSpPr txBox="1">
                <a:spLocks noRot="1" noChangeAspect="1" noMove="1" noResize="1" noEditPoints="1" noAdjustHandles="1" noChangeArrowheads="1" noChangeShapeType="1" noTextEdit="1"/>
              </p:cNvSpPr>
              <p:nvPr/>
            </p:nvSpPr>
            <p:spPr>
              <a:xfrm>
                <a:off x="279065" y="798917"/>
                <a:ext cx="10461356" cy="6172587"/>
              </a:xfrm>
              <a:prstGeom prst="rect">
                <a:avLst/>
              </a:prstGeom>
              <a:blipFill>
                <a:blip r:embed="rId4"/>
                <a:stretch>
                  <a:fillRect/>
                </a:stretch>
              </a:blipFill>
            </p:spPr>
            <p:txBody>
              <a:bodyPr/>
              <a:lstStyle/>
              <a:p>
                <a:r>
                  <a:rPr lang="en-US">
                    <a:noFill/>
                  </a:rPr>
                  <a:t> </a:t>
                </a:r>
              </a:p>
            </p:txBody>
          </p:sp>
        </mc:Fallback>
      </mc:AlternateContent>
      <p:sp>
        <p:nvSpPr>
          <p:cNvPr id="5" name="Pravokotnik 4">
            <a:extLst>
              <a:ext uri="{FF2B5EF4-FFF2-40B4-BE49-F238E27FC236}">
                <a16:creationId xmlns:a16="http://schemas.microsoft.com/office/drawing/2014/main" id="{C4BA29F5-2E99-41D4-BB1F-AF6A189F5E46}"/>
              </a:ext>
            </a:extLst>
          </p:cNvPr>
          <p:cNvSpPr/>
          <p:nvPr/>
        </p:nvSpPr>
        <p:spPr>
          <a:xfrm>
            <a:off x="2634712" y="5067946"/>
            <a:ext cx="1658319" cy="991137"/>
          </a:xfrm>
          <a:prstGeom prst="rect">
            <a:avLst/>
          </a:prstGeom>
          <a:solidFill>
            <a:srgbClr val="E0D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6" name="Pravokotnik 5">
            <a:extLst>
              <a:ext uri="{FF2B5EF4-FFF2-40B4-BE49-F238E27FC236}">
                <a16:creationId xmlns:a16="http://schemas.microsoft.com/office/drawing/2014/main" id="{9F143E40-AF71-4A0A-88CC-91742C26C74C}"/>
              </a:ext>
            </a:extLst>
          </p:cNvPr>
          <p:cNvSpPr/>
          <p:nvPr/>
        </p:nvSpPr>
        <p:spPr>
          <a:xfrm>
            <a:off x="4293031" y="5028588"/>
            <a:ext cx="1658319" cy="991137"/>
          </a:xfrm>
          <a:prstGeom prst="rect">
            <a:avLst/>
          </a:prstGeom>
          <a:solidFill>
            <a:srgbClr val="E0D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Tree>
    <p:extLst>
      <p:ext uri="{BB962C8B-B14F-4D97-AF65-F5344CB8AC3E}">
        <p14:creationId xmlns:p14="http://schemas.microsoft.com/office/powerpoint/2010/main" val="367836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48148E-6 L 0.07721 0.54676 " pathEditMode="relative" rAng="0" ptsTypes="AA">
                                      <p:cBhvr>
                                        <p:cTn id="6" dur="2000" fill="hold"/>
                                        <p:tgtEl>
                                          <p:spTgt spid="2"/>
                                        </p:tgtEl>
                                        <p:attrNameLst>
                                          <p:attrName>ppt_x</p:attrName>
                                          <p:attrName>ppt_y</p:attrName>
                                        </p:attrNameLst>
                                      </p:cBhvr>
                                      <p:rCtr x="3854" y="27338"/>
                                    </p:animMotion>
                                  </p:childTnLst>
                                </p:cTn>
                              </p:par>
                              <p:par>
                                <p:cTn id="7" presetID="6" presetClass="emph" presetSubtype="0" fill="hold" grpId="1" nodeType="withEffect">
                                  <p:stCondLst>
                                    <p:cond delay="0"/>
                                  </p:stCondLst>
                                  <p:childTnLst>
                                    <p:animScale>
                                      <p:cBhvr>
                                        <p:cTn id="8" dur="2000" fill="hold"/>
                                        <p:tgtEl>
                                          <p:spTgt spid="2"/>
                                        </p:tgtEl>
                                      </p:cBhvr>
                                      <p:by x="50000" y="50000"/>
                                    </p:animScale>
                                  </p:childTnLst>
                                </p:cTn>
                              </p:par>
                              <p:par>
                                <p:cTn id="9" presetID="42" presetClass="path" presetSubtype="0" accel="50000" decel="50000" fill="hold" grpId="0" nodeType="withEffect">
                                  <p:stCondLst>
                                    <p:cond delay="0"/>
                                  </p:stCondLst>
                                  <p:childTnLst>
                                    <p:animMotion origin="layout" path="M 3.95833E-6 4.81481E-6 L -0.10404 -0.6169 " pathEditMode="relative" rAng="0" ptsTypes="AA">
                                      <p:cBhvr>
                                        <p:cTn id="10" dur="2000" fill="hold"/>
                                        <p:tgtEl>
                                          <p:spTgt spid="3"/>
                                        </p:tgtEl>
                                        <p:attrNameLst>
                                          <p:attrName>ppt_x</p:attrName>
                                          <p:attrName>ppt_y</p:attrName>
                                        </p:attrNameLst>
                                      </p:cBhvr>
                                      <p:rCtr x="-5208" y="-3085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P spid="2" grpId="1"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E1DE"/>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PoljeZBesedilom 1">
                <a:extLst>
                  <a:ext uri="{FF2B5EF4-FFF2-40B4-BE49-F238E27FC236}">
                    <a16:creationId xmlns:a16="http://schemas.microsoft.com/office/drawing/2014/main" id="{739C3D2D-E125-4E5F-9940-7BF5AD3122FF}"/>
                  </a:ext>
                </a:extLst>
              </p:cNvPr>
              <p:cNvSpPr txBox="1"/>
              <p:nvPr/>
            </p:nvSpPr>
            <p:spPr>
              <a:xfrm>
                <a:off x="278969" y="-154983"/>
                <a:ext cx="10461356" cy="6153479"/>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m:rPr>
                          <m:sty m:val="p"/>
                        </m:rPr>
                        <a:rPr lang="sl-SI" sz="2000" dirty="0" smtClean="0">
                          <a:latin typeface="Cambria Math" panose="02040503050406030204" pitchFamily="18" charset="0"/>
                          <a:ea typeface="Cambria Math" panose="02040503050406030204" pitchFamily="18" charset="0"/>
                        </a:rPr>
                        <m:t>P</m:t>
                      </m:r>
                      <m:d>
                        <m:dPr>
                          <m:ctrlPr>
                            <a:rPr lang="sl-SI" sz="2000" i="1" dirty="0">
                              <a:latin typeface="Cambria Math" panose="02040503050406030204" pitchFamily="18" charset="0"/>
                              <a:ea typeface="Cambria Math" panose="02040503050406030204" pitchFamily="18" charset="0"/>
                            </a:rPr>
                          </m:ctrlPr>
                        </m:dPr>
                        <m:e>
                          <m:sSub>
                            <m:sSubPr>
                              <m:ctrlPr>
                                <a:rPr lang="sl-SI" sz="2000" i="1" dirty="0">
                                  <a:latin typeface="Cambria Math" panose="02040503050406030204" pitchFamily="18" charset="0"/>
                                  <a:ea typeface="Cambria Math" panose="02040503050406030204" pitchFamily="18" charset="0"/>
                                </a:rPr>
                              </m:ctrlPr>
                            </m:sSubPr>
                            <m:e>
                              <m:r>
                                <m:rPr>
                                  <m:sty m:val="p"/>
                                </m:rPr>
                                <a:rPr lang="sl-SI" sz="2000" dirty="0">
                                  <a:latin typeface="Cambria Math" panose="02040503050406030204" pitchFamily="18" charset="0"/>
                                  <a:ea typeface="Cambria Math" panose="02040503050406030204" pitchFamily="18" charset="0"/>
                                </a:rPr>
                                <m:t>A</m:t>
                              </m:r>
                            </m:e>
                            <m:sub>
                              <m:r>
                                <m:rPr>
                                  <m:sty m:val="p"/>
                                </m:rPr>
                                <a:rPr lang="sl-SI" sz="2000" dirty="0">
                                  <a:latin typeface="Cambria Math" panose="02040503050406030204" pitchFamily="18" charset="0"/>
                                  <a:ea typeface="Cambria Math" panose="02040503050406030204" pitchFamily="18" charset="0"/>
                                </a:rPr>
                                <m:t>K</m:t>
                              </m:r>
                            </m:sub>
                          </m:sSub>
                        </m:e>
                      </m:d>
                      <m:r>
                        <a:rPr lang="sl-SI" sz="2000" dirty="0">
                          <a:latin typeface="Cambria Math" panose="02040503050406030204" pitchFamily="18" charset="0"/>
                          <a:ea typeface="Cambria Math" panose="02040503050406030204" pitchFamily="18" charset="0"/>
                        </a:rPr>
                        <m:t>=</m:t>
                      </m:r>
                      <m:f>
                        <m:fPr>
                          <m:ctrlPr>
                            <a:rPr lang="sl-SI" sz="2000" i="1">
                              <a:latin typeface="Cambria Math" panose="02040503050406030204" pitchFamily="18" charset="0"/>
                            </a:rPr>
                          </m:ctrlPr>
                        </m:fPr>
                        <m:num>
                          <m:r>
                            <a:rPr lang="sl-SI" sz="2000" i="1">
                              <a:latin typeface="Cambria Math" panose="02040503050406030204" pitchFamily="18" charset="0"/>
                            </a:rPr>
                            <m:t>𝐾</m:t>
                          </m:r>
                        </m:num>
                        <m:den>
                          <m:r>
                            <a:rPr lang="sl-SI" sz="2000" i="1">
                              <a:latin typeface="Cambria Math" panose="02040503050406030204" pitchFamily="18" charset="0"/>
                            </a:rPr>
                            <m:t>𝑁</m:t>
                          </m:r>
                        </m:den>
                      </m:f>
                      <m:nary>
                        <m:naryPr>
                          <m:chr m:val="∑"/>
                          <m:limLoc m:val="undOvr"/>
                          <m:ctrlPr>
                            <a:rPr lang="sl-SI" sz="2000" i="1">
                              <a:latin typeface="Cambria Math" panose="02040503050406030204" pitchFamily="18" charset="0"/>
                            </a:rPr>
                          </m:ctrlPr>
                        </m:naryPr>
                        <m:sub>
                          <m:r>
                            <a:rPr lang="sl-SI" sz="2000" i="1">
                              <a:latin typeface="Cambria Math" panose="02040503050406030204" pitchFamily="18" charset="0"/>
                            </a:rPr>
                            <m:t>𝑛</m:t>
                          </m:r>
                          <m:r>
                            <a:rPr lang="sl-SI" sz="2000" i="1">
                              <a:latin typeface="Cambria Math" panose="02040503050406030204" pitchFamily="18" charset="0"/>
                            </a:rPr>
                            <m:t>=</m:t>
                          </m:r>
                          <m:r>
                            <a:rPr lang="sl-SI" sz="2000" i="1">
                              <a:latin typeface="Cambria Math" panose="02040503050406030204" pitchFamily="18" charset="0"/>
                            </a:rPr>
                            <m:t>𝐾</m:t>
                          </m:r>
                        </m:sub>
                        <m:sup>
                          <m:r>
                            <a:rPr lang="sl-SI" sz="2000" i="1">
                              <a:latin typeface="Cambria Math" panose="02040503050406030204" pitchFamily="18" charset="0"/>
                            </a:rPr>
                            <m:t>𝑁</m:t>
                          </m:r>
                          <m:r>
                            <a:rPr lang="sl-SI" sz="2000" i="1">
                              <a:latin typeface="Cambria Math" panose="02040503050406030204" pitchFamily="18" charset="0"/>
                            </a:rPr>
                            <m:t>−1</m:t>
                          </m:r>
                        </m:sup>
                        <m:e>
                          <m:f>
                            <m:fPr>
                              <m:ctrlPr>
                                <a:rPr lang="sl-SI" sz="2000" i="1">
                                  <a:latin typeface="Cambria Math" panose="02040503050406030204" pitchFamily="18" charset="0"/>
                                </a:rPr>
                              </m:ctrlPr>
                            </m:fPr>
                            <m:num>
                              <m:r>
                                <a:rPr lang="sl-SI" sz="2000" i="1">
                                  <a:latin typeface="Cambria Math" panose="02040503050406030204" pitchFamily="18" charset="0"/>
                                </a:rPr>
                                <m:t>1</m:t>
                              </m:r>
                            </m:num>
                            <m:den>
                              <m:r>
                                <a:rPr lang="sl-SI" sz="2000" i="1">
                                  <a:latin typeface="Cambria Math" panose="02040503050406030204" pitchFamily="18" charset="0"/>
                                </a:rPr>
                                <m:t>𝑛</m:t>
                              </m:r>
                            </m:den>
                          </m:f>
                        </m:e>
                      </m:nary>
                    </m:oMath>
                  </m:oMathPara>
                </a14:m>
                <a:endParaRPr lang="sl-SI" sz="2000" dirty="0"/>
              </a:p>
              <a:p>
                <a:pPr>
                  <a:lnSpc>
                    <a:spcPct val="150000"/>
                  </a:lnSpc>
                </a:pPr>
                <a:endParaRPr lang="sl-SI" sz="2000" dirty="0">
                  <a:latin typeface="Cambria Math" panose="02040503050406030204" pitchFamily="18" charset="0"/>
                  <a:ea typeface="Cambria Math" panose="02040503050406030204" pitchFamily="18" charset="0"/>
                </a:endParaRPr>
              </a:p>
              <a:p>
                <a:pPr>
                  <a:lnSpc>
                    <a:spcPct val="150000"/>
                  </a:lnSpc>
                </a:pPr>
                <a:r>
                  <a:rPr lang="sl-SI" sz="2800" dirty="0">
                    <a:latin typeface="Cambria Math" panose="02040503050406030204" pitchFamily="18" charset="0"/>
                    <a:ea typeface="Cambria Math" panose="02040503050406030204" pitchFamily="18" charset="0"/>
                  </a:rPr>
                  <a:t>ZA VELIKE N: </a:t>
                </a:r>
                <a14:m>
                  <m:oMath xmlns:m="http://schemas.openxmlformats.org/officeDocument/2006/math">
                    <m:r>
                      <a:rPr lang="sl-SI" sz="2800" b="1" i="1" dirty="0">
                        <a:latin typeface="Cambria Math" panose="02040503050406030204" pitchFamily="18" charset="0"/>
                        <a:ea typeface="Cambria Math" panose="02040503050406030204" pitchFamily="18" charset="0"/>
                      </a:rPr>
                      <m:t>𝐏</m:t>
                    </m:r>
                    <m:d>
                      <m:dPr>
                        <m:ctrlPr>
                          <a:rPr lang="sl-SI" sz="2800" b="1" i="1" dirty="0">
                            <a:latin typeface="Cambria Math" panose="02040503050406030204" pitchFamily="18" charset="0"/>
                            <a:ea typeface="Cambria Math" panose="02040503050406030204" pitchFamily="18" charset="0"/>
                          </a:rPr>
                        </m:ctrlPr>
                      </m:dPr>
                      <m:e>
                        <m:sSub>
                          <m:sSubPr>
                            <m:ctrlPr>
                              <a:rPr lang="sl-SI" sz="2800" b="1" i="1" dirty="0">
                                <a:latin typeface="Cambria Math" panose="02040503050406030204" pitchFamily="18" charset="0"/>
                                <a:ea typeface="Cambria Math" panose="02040503050406030204" pitchFamily="18" charset="0"/>
                              </a:rPr>
                            </m:ctrlPr>
                          </m:sSubPr>
                          <m:e>
                            <m:r>
                              <a:rPr lang="sl-SI" sz="2800" b="1" i="1" dirty="0">
                                <a:latin typeface="Cambria Math" panose="02040503050406030204" pitchFamily="18" charset="0"/>
                                <a:ea typeface="Cambria Math" panose="02040503050406030204" pitchFamily="18" charset="0"/>
                              </a:rPr>
                              <m:t>𝑨</m:t>
                            </m:r>
                          </m:e>
                          <m:sub>
                            <m:r>
                              <a:rPr lang="sl-SI" sz="2800" b="1" i="1" dirty="0">
                                <a:latin typeface="Cambria Math" panose="02040503050406030204" pitchFamily="18" charset="0"/>
                                <a:ea typeface="Cambria Math" panose="02040503050406030204" pitchFamily="18" charset="0"/>
                              </a:rPr>
                              <m:t>𝑲</m:t>
                            </m:r>
                          </m:sub>
                        </m:sSub>
                      </m:e>
                    </m:d>
                    <m:r>
                      <a:rPr lang="sl-SI" sz="2800" b="1" i="1" dirty="0" smtClean="0">
                        <a:latin typeface="Cambria Math" panose="02040503050406030204" pitchFamily="18" charset="0"/>
                        <a:ea typeface="Cambria Math" panose="02040503050406030204" pitchFamily="18" charset="0"/>
                      </a:rPr>
                      <m:t>≈−</m:t>
                    </m:r>
                    <m:r>
                      <a:rPr lang="sl-SI" sz="2800" b="1" i="1" dirty="0" smtClean="0">
                        <a:latin typeface="Cambria Math" panose="02040503050406030204" pitchFamily="18" charset="0"/>
                        <a:ea typeface="Cambria Math" panose="02040503050406030204" pitchFamily="18" charset="0"/>
                      </a:rPr>
                      <m:t>𝒙</m:t>
                    </m:r>
                    <m:r>
                      <a:rPr lang="sl-SI" sz="2800" b="1" i="1" dirty="0" smtClean="0">
                        <a:latin typeface="Cambria Math" panose="02040503050406030204" pitchFamily="18" charset="0"/>
                        <a:ea typeface="Cambria Math" panose="02040503050406030204" pitchFamily="18" charset="0"/>
                      </a:rPr>
                      <m:t>⋅</m:t>
                    </m:r>
                    <m:r>
                      <a:rPr lang="sl-SI" sz="2800" b="1" i="0" dirty="0" smtClean="0">
                        <a:latin typeface="Cambria Math" panose="02040503050406030204" pitchFamily="18" charset="0"/>
                        <a:ea typeface="Cambria Math" panose="02040503050406030204" pitchFamily="18" charset="0"/>
                      </a:rPr>
                      <m:t>𝐥𝐧</m:t>
                    </m:r>
                    <m:r>
                      <a:rPr lang="sl-SI" sz="2800" b="1" i="1" dirty="0" smtClean="0">
                        <a:latin typeface="Cambria Math" panose="02040503050406030204" pitchFamily="18" charset="0"/>
                        <a:ea typeface="Cambria Math" panose="02040503050406030204" pitchFamily="18" charset="0"/>
                      </a:rPr>
                      <m:t>⁡(</m:t>
                    </m:r>
                    <m:r>
                      <a:rPr lang="sl-SI" sz="2800" b="1" i="1" dirty="0" smtClean="0">
                        <a:latin typeface="Cambria Math" panose="02040503050406030204" pitchFamily="18" charset="0"/>
                        <a:ea typeface="Cambria Math" panose="02040503050406030204" pitchFamily="18" charset="0"/>
                      </a:rPr>
                      <m:t>𝒙</m:t>
                    </m:r>
                    <m:r>
                      <a:rPr lang="sl-SI" sz="2800" b="1" i="1" dirty="0" smtClean="0">
                        <a:latin typeface="Cambria Math" panose="02040503050406030204" pitchFamily="18" charset="0"/>
                        <a:ea typeface="Cambria Math" panose="02040503050406030204" pitchFamily="18" charset="0"/>
                      </a:rPr>
                      <m:t>)</m:t>
                    </m:r>
                  </m:oMath>
                </a14:m>
                <a:endParaRPr lang="sl-SI" sz="2800" b="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sl-SI" sz="2800" b="0" i="1" smtClean="0">
                          <a:latin typeface="Cambria Math" panose="02040503050406030204" pitchFamily="18" charset="0"/>
                          <a:ea typeface="Cambria Math" panose="02040503050406030204" pitchFamily="18" charset="0"/>
                        </a:rPr>
                        <m:t>𝑥</m:t>
                      </m:r>
                      <m:r>
                        <a:rPr lang="sl-SI" sz="2800" b="0" i="1" smtClean="0">
                          <a:latin typeface="Cambria Math" panose="02040503050406030204" pitchFamily="18" charset="0"/>
                          <a:ea typeface="Cambria Math" panose="02040503050406030204" pitchFamily="18" charset="0"/>
                        </a:rPr>
                        <m:t>=</m:t>
                      </m:r>
                      <m:f>
                        <m:fPr>
                          <m:ctrlPr>
                            <a:rPr lang="sl-SI" sz="2800" b="1" i="1" smtClean="0">
                              <a:solidFill>
                                <a:srgbClr val="B71E42"/>
                              </a:solidFill>
                              <a:latin typeface="Cambria Math" panose="02040503050406030204" pitchFamily="18" charset="0"/>
                              <a:ea typeface="Cambria Math" panose="02040503050406030204" pitchFamily="18" charset="0"/>
                            </a:rPr>
                          </m:ctrlPr>
                        </m:fPr>
                        <m:num>
                          <m:r>
                            <a:rPr lang="sl-SI" sz="2800" b="1" i="1" smtClean="0">
                              <a:solidFill>
                                <a:srgbClr val="B71E42"/>
                              </a:solidFill>
                              <a:latin typeface="Cambria Math" panose="02040503050406030204" pitchFamily="18" charset="0"/>
                              <a:ea typeface="Cambria Math" panose="02040503050406030204" pitchFamily="18" charset="0"/>
                            </a:rPr>
                            <m:t>𝑲</m:t>
                          </m:r>
                        </m:num>
                        <m:den>
                          <m:r>
                            <a:rPr lang="sl-SI" sz="2800" b="1" i="1" smtClean="0">
                              <a:solidFill>
                                <a:srgbClr val="B71E42"/>
                              </a:solidFill>
                              <a:latin typeface="Cambria Math" panose="02040503050406030204" pitchFamily="18" charset="0"/>
                              <a:ea typeface="Cambria Math" panose="02040503050406030204" pitchFamily="18" charset="0"/>
                            </a:rPr>
                            <m:t>𝑵</m:t>
                          </m:r>
                        </m:den>
                      </m:f>
                      <m:r>
                        <a:rPr lang="sl-SI" sz="2800" b="1" i="1" smtClean="0">
                          <a:solidFill>
                            <a:srgbClr val="B71E42"/>
                          </a:solidFill>
                          <a:latin typeface="Cambria Math" panose="02040503050406030204" pitchFamily="18" charset="0"/>
                          <a:ea typeface="Cambria Math" panose="02040503050406030204" pitchFamily="18" charset="0"/>
                        </a:rPr>
                        <m:t>=</m:t>
                      </m:r>
                      <m:f>
                        <m:fPr>
                          <m:ctrlPr>
                            <a:rPr lang="sl-SI" sz="2800" b="1" i="1" smtClean="0">
                              <a:solidFill>
                                <a:srgbClr val="B71E42"/>
                              </a:solidFill>
                              <a:latin typeface="Cambria Math" panose="02040503050406030204" pitchFamily="18" charset="0"/>
                              <a:ea typeface="Cambria Math" panose="02040503050406030204" pitchFamily="18" charset="0"/>
                            </a:rPr>
                          </m:ctrlPr>
                        </m:fPr>
                        <m:num>
                          <m:r>
                            <a:rPr lang="sl-SI" sz="2800" b="1" i="1" smtClean="0">
                              <a:solidFill>
                                <a:srgbClr val="B71E42"/>
                              </a:solidFill>
                              <a:latin typeface="Cambria Math" panose="02040503050406030204" pitchFamily="18" charset="0"/>
                              <a:ea typeface="Cambria Math" panose="02040503050406030204" pitchFamily="18" charset="0"/>
                            </a:rPr>
                            <m:t>𝟏</m:t>
                          </m:r>
                        </m:num>
                        <m:den>
                          <m:r>
                            <a:rPr lang="sl-SI" sz="2800" b="1" i="1" smtClean="0">
                              <a:solidFill>
                                <a:srgbClr val="B71E42"/>
                              </a:solidFill>
                              <a:latin typeface="Cambria Math" panose="02040503050406030204" pitchFamily="18" charset="0"/>
                              <a:ea typeface="Cambria Math" panose="02040503050406030204" pitchFamily="18" charset="0"/>
                            </a:rPr>
                            <m:t>𝒆</m:t>
                          </m:r>
                        </m:den>
                      </m:f>
                      <m:r>
                        <a:rPr lang="sl-SI" sz="2800" b="0" i="1" smtClean="0">
                          <a:latin typeface="Cambria Math" panose="02040503050406030204" pitchFamily="18" charset="0"/>
                          <a:ea typeface="Cambria Math" panose="02040503050406030204" pitchFamily="18" charset="0"/>
                        </a:rPr>
                        <m:t>≈37%⟺</m:t>
                      </m:r>
                      <m:r>
                        <a:rPr lang="sl-SI" sz="2800" b="1" i="1" smtClean="0">
                          <a:solidFill>
                            <a:srgbClr val="B71E42"/>
                          </a:solidFill>
                          <a:latin typeface="Cambria Math" panose="02040503050406030204" pitchFamily="18" charset="0"/>
                          <a:ea typeface="Cambria Math" panose="02040503050406030204" pitchFamily="18" charset="0"/>
                        </a:rPr>
                        <m:t>𝑲</m:t>
                      </m:r>
                      <m:r>
                        <a:rPr lang="sl-SI" sz="2800" b="1" i="1" smtClean="0">
                          <a:solidFill>
                            <a:srgbClr val="B71E42"/>
                          </a:solidFill>
                          <a:latin typeface="Cambria Math" panose="02040503050406030204" pitchFamily="18" charset="0"/>
                          <a:ea typeface="Cambria Math" panose="02040503050406030204" pitchFamily="18" charset="0"/>
                        </a:rPr>
                        <m:t>=</m:t>
                      </m:r>
                      <m:f>
                        <m:fPr>
                          <m:ctrlPr>
                            <a:rPr lang="sl-SI" sz="2800" b="1" i="1" smtClean="0">
                              <a:solidFill>
                                <a:srgbClr val="B71E42"/>
                              </a:solidFill>
                              <a:latin typeface="Cambria Math" panose="02040503050406030204" pitchFamily="18" charset="0"/>
                              <a:ea typeface="Cambria Math" panose="02040503050406030204" pitchFamily="18" charset="0"/>
                            </a:rPr>
                          </m:ctrlPr>
                        </m:fPr>
                        <m:num>
                          <m:r>
                            <a:rPr lang="sl-SI" sz="2800" b="1" i="1" smtClean="0">
                              <a:solidFill>
                                <a:srgbClr val="B71E42"/>
                              </a:solidFill>
                              <a:latin typeface="Cambria Math" panose="02040503050406030204" pitchFamily="18" charset="0"/>
                              <a:ea typeface="Cambria Math" panose="02040503050406030204" pitchFamily="18" charset="0"/>
                            </a:rPr>
                            <m:t>𝑵</m:t>
                          </m:r>
                        </m:num>
                        <m:den>
                          <m:r>
                            <a:rPr lang="sl-SI" sz="2800" b="1" i="1" smtClean="0">
                              <a:solidFill>
                                <a:srgbClr val="B71E42"/>
                              </a:solidFill>
                              <a:latin typeface="Cambria Math" panose="02040503050406030204" pitchFamily="18" charset="0"/>
                              <a:ea typeface="Cambria Math" panose="02040503050406030204" pitchFamily="18" charset="0"/>
                            </a:rPr>
                            <m:t>𝒆</m:t>
                          </m:r>
                        </m:den>
                      </m:f>
                      <m:r>
                        <a:rPr lang="sl-SI" sz="2800" b="0" i="1" smtClean="0">
                          <a:latin typeface="Cambria Math" panose="02040503050406030204" pitchFamily="18" charset="0"/>
                          <a:ea typeface="Cambria Math" panose="02040503050406030204" pitchFamily="18" charset="0"/>
                        </a:rPr>
                        <m:t>≈0,37</m:t>
                      </m:r>
                      <m:r>
                        <a:rPr lang="sl-SI" sz="2800" b="0" i="1" smtClean="0">
                          <a:latin typeface="Cambria Math" panose="02040503050406030204" pitchFamily="18" charset="0"/>
                          <a:ea typeface="Cambria Math" panose="02040503050406030204" pitchFamily="18" charset="0"/>
                        </a:rPr>
                        <m:t>𝑁</m:t>
                      </m:r>
                    </m:oMath>
                  </m:oMathPara>
                </a14:m>
                <a:endParaRPr lang="sl-SI" sz="2800" b="0" dirty="0">
                  <a:latin typeface="Cambria Math" panose="02040503050406030204" pitchFamily="18" charset="0"/>
                  <a:ea typeface="Cambria Math" panose="02040503050406030204" pitchFamily="18" charset="0"/>
                </a:endParaRPr>
              </a:p>
              <a:p>
                <a:pPr>
                  <a:lnSpc>
                    <a:spcPct val="150000"/>
                  </a:lnSpc>
                </a:pPr>
                <a:r>
                  <a:rPr lang="sl-SI" sz="2800" b="1" dirty="0">
                    <a:solidFill>
                      <a:srgbClr val="B71E42"/>
                    </a:solidFill>
                    <a:ea typeface="Cambria Math" panose="02040503050406030204" pitchFamily="18" charset="0"/>
                  </a:rPr>
                  <a:t>				</a:t>
                </a:r>
                <a:r>
                  <a:rPr lang="sl-SI" sz="3200" b="1" dirty="0">
                    <a:solidFill>
                      <a:srgbClr val="B71E42"/>
                    </a:solidFill>
                    <a:ea typeface="Cambria Math" panose="02040503050406030204" pitchFamily="18" charset="0"/>
                  </a:rPr>
                  <a:t>	</a:t>
                </a:r>
                <a14:m>
                  <m:oMath xmlns:m="http://schemas.openxmlformats.org/officeDocument/2006/math">
                    <m:r>
                      <a:rPr lang="sl-SI" sz="3200" b="1" i="1" dirty="0" smtClean="0">
                        <a:solidFill>
                          <a:srgbClr val="B71E42"/>
                        </a:solidFill>
                        <a:latin typeface="Cambria Math" panose="02040503050406030204" pitchFamily="18" charset="0"/>
                        <a:ea typeface="Cambria Math" panose="02040503050406030204" pitchFamily="18" charset="0"/>
                      </a:rPr>
                      <m:t>𝐏</m:t>
                    </m:r>
                    <m:d>
                      <m:dPr>
                        <m:ctrlPr>
                          <a:rPr lang="sl-SI" sz="3200" b="1" i="1" dirty="0">
                            <a:solidFill>
                              <a:srgbClr val="B71E42"/>
                            </a:solidFill>
                            <a:latin typeface="Cambria Math" panose="02040503050406030204" pitchFamily="18" charset="0"/>
                            <a:ea typeface="Cambria Math" panose="02040503050406030204" pitchFamily="18" charset="0"/>
                          </a:rPr>
                        </m:ctrlPr>
                      </m:dPr>
                      <m:e>
                        <m:sSub>
                          <m:sSubPr>
                            <m:ctrlPr>
                              <a:rPr lang="sl-SI" sz="3200" b="1" i="1" dirty="0">
                                <a:solidFill>
                                  <a:srgbClr val="B71E42"/>
                                </a:solidFill>
                                <a:latin typeface="Cambria Math" panose="02040503050406030204" pitchFamily="18" charset="0"/>
                                <a:ea typeface="Cambria Math" panose="02040503050406030204" pitchFamily="18" charset="0"/>
                              </a:rPr>
                            </m:ctrlPr>
                          </m:sSubPr>
                          <m:e>
                            <m:r>
                              <a:rPr lang="sl-SI" sz="3200" b="1" i="1" dirty="0">
                                <a:solidFill>
                                  <a:srgbClr val="B71E42"/>
                                </a:solidFill>
                                <a:latin typeface="Cambria Math" panose="02040503050406030204" pitchFamily="18" charset="0"/>
                                <a:ea typeface="Cambria Math" panose="02040503050406030204" pitchFamily="18" charset="0"/>
                              </a:rPr>
                              <m:t>𝑨</m:t>
                            </m:r>
                          </m:e>
                          <m:sub>
                            <m:f>
                              <m:fPr>
                                <m:ctrlPr>
                                  <a:rPr lang="sl-SI" sz="3200" b="1" i="1" dirty="0" smtClean="0">
                                    <a:solidFill>
                                      <a:srgbClr val="B71E42"/>
                                    </a:solidFill>
                                    <a:latin typeface="Cambria Math" panose="02040503050406030204" pitchFamily="18" charset="0"/>
                                    <a:ea typeface="Cambria Math" panose="02040503050406030204" pitchFamily="18" charset="0"/>
                                  </a:rPr>
                                </m:ctrlPr>
                              </m:fPr>
                              <m:num>
                                <m:r>
                                  <a:rPr lang="sl-SI" sz="3200" b="1" i="1" dirty="0" smtClean="0">
                                    <a:solidFill>
                                      <a:srgbClr val="B71E42"/>
                                    </a:solidFill>
                                    <a:latin typeface="Cambria Math" panose="02040503050406030204" pitchFamily="18" charset="0"/>
                                    <a:ea typeface="Cambria Math" panose="02040503050406030204" pitchFamily="18" charset="0"/>
                                  </a:rPr>
                                  <m:t>𝑵</m:t>
                                </m:r>
                              </m:num>
                              <m:den>
                                <m:r>
                                  <a:rPr lang="sl-SI" sz="3200" b="1" i="1" dirty="0" smtClean="0">
                                    <a:solidFill>
                                      <a:srgbClr val="B71E42"/>
                                    </a:solidFill>
                                    <a:latin typeface="Cambria Math" panose="02040503050406030204" pitchFamily="18" charset="0"/>
                                    <a:ea typeface="Cambria Math" panose="02040503050406030204" pitchFamily="18" charset="0"/>
                                  </a:rPr>
                                  <m:t>𝒆</m:t>
                                </m:r>
                              </m:den>
                            </m:f>
                          </m:sub>
                        </m:sSub>
                      </m:e>
                    </m:d>
                    <m:r>
                      <a:rPr lang="sl-SI" sz="3200" b="1" i="1" dirty="0" smtClean="0">
                        <a:solidFill>
                          <a:srgbClr val="B71E42"/>
                        </a:solidFill>
                        <a:latin typeface="Cambria Math" panose="02040503050406030204" pitchFamily="18" charset="0"/>
                        <a:ea typeface="Cambria Math" panose="02040503050406030204" pitchFamily="18" charset="0"/>
                      </a:rPr>
                      <m:t>=</m:t>
                    </m:r>
                    <m:f>
                      <m:fPr>
                        <m:ctrlPr>
                          <a:rPr lang="sl-SI" sz="3200" b="1" i="1" dirty="0" smtClean="0">
                            <a:solidFill>
                              <a:srgbClr val="B71E42"/>
                            </a:solidFill>
                            <a:latin typeface="Cambria Math" panose="02040503050406030204" pitchFamily="18" charset="0"/>
                            <a:ea typeface="Cambria Math" panose="02040503050406030204" pitchFamily="18" charset="0"/>
                          </a:rPr>
                        </m:ctrlPr>
                      </m:fPr>
                      <m:num>
                        <m:r>
                          <a:rPr lang="sl-SI" sz="3200" b="1" i="1" dirty="0" smtClean="0">
                            <a:solidFill>
                              <a:srgbClr val="B71E42"/>
                            </a:solidFill>
                            <a:latin typeface="Cambria Math" panose="02040503050406030204" pitchFamily="18" charset="0"/>
                            <a:ea typeface="Cambria Math" panose="02040503050406030204" pitchFamily="18" charset="0"/>
                          </a:rPr>
                          <m:t>𝟏</m:t>
                        </m:r>
                      </m:num>
                      <m:den>
                        <m:r>
                          <a:rPr lang="sl-SI" sz="3200" b="1" i="1" dirty="0" smtClean="0">
                            <a:solidFill>
                              <a:srgbClr val="B71E42"/>
                            </a:solidFill>
                            <a:latin typeface="Cambria Math" panose="02040503050406030204" pitchFamily="18" charset="0"/>
                            <a:ea typeface="Cambria Math" panose="02040503050406030204" pitchFamily="18" charset="0"/>
                          </a:rPr>
                          <m:t>𝒆</m:t>
                        </m:r>
                      </m:den>
                    </m:f>
                  </m:oMath>
                </a14:m>
                <a:endParaRPr lang="sl-SI" sz="2800" b="0" dirty="0">
                  <a:latin typeface="Cambria Math" panose="02040503050406030204" pitchFamily="18" charset="0"/>
                  <a:ea typeface="Cambria Math" panose="02040503050406030204" pitchFamily="18" charset="0"/>
                </a:endParaRPr>
              </a:p>
              <a:p>
                <a:pPr>
                  <a:lnSpc>
                    <a:spcPct val="150000"/>
                  </a:lnSpc>
                </a:pPr>
                <a:endParaRPr lang="sl-SI" sz="2800" dirty="0">
                  <a:latin typeface="Cambria Math" panose="02040503050406030204" pitchFamily="18" charset="0"/>
                  <a:ea typeface="Cambria Math" panose="02040503050406030204" pitchFamily="18" charset="0"/>
                </a:endParaRPr>
              </a:p>
              <a:p>
                <a:pPr>
                  <a:lnSpc>
                    <a:spcPct val="150000"/>
                  </a:lnSpc>
                </a:pPr>
                <a:endParaRPr lang="sl-SI" sz="2000" dirty="0"/>
              </a:p>
            </p:txBody>
          </p:sp>
        </mc:Choice>
        <mc:Fallback xmlns="">
          <p:sp>
            <p:nvSpPr>
              <p:cNvPr id="2" name="PoljeZBesedilom 1">
                <a:extLst>
                  <a:ext uri="{FF2B5EF4-FFF2-40B4-BE49-F238E27FC236}">
                    <a16:creationId xmlns:a16="http://schemas.microsoft.com/office/drawing/2014/main" id="{739C3D2D-E125-4E5F-9940-7BF5AD3122FF}"/>
                  </a:ext>
                </a:extLst>
              </p:cNvPr>
              <p:cNvSpPr txBox="1">
                <a:spLocks noRot="1" noChangeAspect="1" noMove="1" noResize="1" noEditPoints="1" noAdjustHandles="1" noChangeArrowheads="1" noChangeShapeType="1" noTextEdit="1"/>
              </p:cNvSpPr>
              <p:nvPr/>
            </p:nvSpPr>
            <p:spPr>
              <a:xfrm>
                <a:off x="278969" y="-154983"/>
                <a:ext cx="10461356" cy="6153479"/>
              </a:xfrm>
              <a:prstGeom prst="rect">
                <a:avLst/>
              </a:prstGeom>
              <a:blipFill>
                <a:blip r:embed="rId3"/>
                <a:stretch>
                  <a:fillRect l="-12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Pravokotnik: odrezani diagonalni vogali 3">
                <a:extLst>
                  <a:ext uri="{FF2B5EF4-FFF2-40B4-BE49-F238E27FC236}">
                    <a16:creationId xmlns:a16="http://schemas.microsoft.com/office/drawing/2014/main" id="{B5EDD33E-2F84-440F-87F0-B72610FBE9E3}"/>
                  </a:ext>
                </a:extLst>
              </p:cNvPr>
              <p:cNvSpPr/>
              <p:nvPr/>
            </p:nvSpPr>
            <p:spPr>
              <a:xfrm>
                <a:off x="7231722" y="72935"/>
                <a:ext cx="4887349" cy="3450613"/>
              </a:xfrm>
              <a:prstGeom prst="snip2DiagRect">
                <a:avLst>
                  <a:gd name="adj1" fmla="val 0"/>
                  <a:gd name="adj2" fmla="val 12048"/>
                </a:avLst>
              </a:prstGeom>
              <a:solidFill>
                <a:schemeClr val="accent2">
                  <a:lumMod val="20000"/>
                  <a:lumOff val="80000"/>
                </a:schemeClr>
              </a:solidFill>
              <a:ln w="38100">
                <a:solidFill>
                  <a:srgbClr val="B71E4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14:m>
                  <m:oMathPara xmlns:m="http://schemas.openxmlformats.org/officeDocument/2006/math">
                    <m:oMathParaPr>
                      <m:jc m:val="left"/>
                    </m:oMathParaPr>
                    <m:oMath xmlns:m="http://schemas.openxmlformats.org/officeDocument/2006/math">
                      <m:r>
                        <a:rPr lang="sl-SI" sz="2100" b="1" i="1" smtClean="0">
                          <a:solidFill>
                            <a:schemeClr val="tx1"/>
                          </a:solidFill>
                          <a:latin typeface="Cambria Math" panose="02040503050406030204" pitchFamily="18" charset="0"/>
                        </a:rPr>
                        <m:t>𝑵</m:t>
                      </m:r>
                      <m:r>
                        <a:rPr lang="sl-SI" sz="2100" b="0" i="1" smtClean="0">
                          <a:solidFill>
                            <a:schemeClr val="tx1"/>
                          </a:solidFill>
                          <a:latin typeface="Cambria Math" panose="02040503050406030204" pitchFamily="18" charset="0"/>
                        </a:rPr>
                        <m:t>=š</m:t>
                      </m:r>
                      <m:r>
                        <a:rPr lang="sl-SI" sz="2100" b="0" i="1" smtClean="0">
                          <a:solidFill>
                            <a:schemeClr val="tx1"/>
                          </a:solidFill>
                          <a:latin typeface="Cambria Math" panose="02040503050406030204" pitchFamily="18" charset="0"/>
                        </a:rPr>
                        <m:t>𝑡𝑒𝑣𝑖𝑙𝑜</m:t>
                      </m:r>
                      <m:r>
                        <a:rPr lang="sl-SI" sz="2100" b="0" i="1" smtClean="0">
                          <a:solidFill>
                            <a:schemeClr val="tx1"/>
                          </a:solidFill>
                          <a:latin typeface="Cambria Math" panose="02040503050406030204" pitchFamily="18" charset="0"/>
                        </a:rPr>
                        <m:t> </m:t>
                      </m:r>
                      <m:r>
                        <a:rPr lang="sl-SI" sz="2100" b="0" i="1" smtClean="0">
                          <a:solidFill>
                            <a:schemeClr val="tx1"/>
                          </a:solidFill>
                          <a:latin typeface="Cambria Math" panose="02040503050406030204" pitchFamily="18" charset="0"/>
                        </a:rPr>
                        <m:t>𝑠𝑡𝑎𝑛𝑜𝑣𝑎𝑛𝑗</m:t>
                      </m:r>
                    </m:oMath>
                  </m:oMathPara>
                </a14:m>
                <a:endParaRPr lang="sl-SI" sz="21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sl-SI" sz="2100" b="1" i="1">
                          <a:solidFill>
                            <a:schemeClr val="tx1"/>
                          </a:solidFill>
                          <a:latin typeface="Cambria Math" panose="02040503050406030204" pitchFamily="18" charset="0"/>
                        </a:rPr>
                        <m:t>𝑲</m:t>
                      </m:r>
                      <m:r>
                        <a:rPr lang="sl-SI" sz="2100" i="1">
                          <a:solidFill>
                            <a:schemeClr val="tx1"/>
                          </a:solidFill>
                          <a:latin typeface="Cambria Math" panose="02040503050406030204" pitchFamily="18" charset="0"/>
                        </a:rPr>
                        <m:t>=</m:t>
                      </m:r>
                      <m:r>
                        <a:rPr lang="sl-SI" sz="2100" i="1">
                          <a:solidFill>
                            <a:schemeClr val="tx1"/>
                          </a:solidFill>
                          <a:latin typeface="Cambria Math" panose="02040503050406030204" pitchFamily="18" charset="0"/>
                        </a:rPr>
                        <m:t>𝑣𝑒𝑙𝑖𝑘𝑜𝑠𝑡</m:t>
                      </m:r>
                      <m:r>
                        <a:rPr lang="sl-SI" sz="2100" b="0" i="1" smtClean="0">
                          <a:solidFill>
                            <a:schemeClr val="tx1"/>
                          </a:solidFill>
                          <a:latin typeface="Cambria Math" panose="02040503050406030204" pitchFamily="18" charset="0"/>
                        </a:rPr>
                        <m:t> </m:t>
                      </m:r>
                      <m:r>
                        <a:rPr lang="sl-SI" sz="2000" i="1">
                          <a:solidFill>
                            <a:schemeClr val="tx1"/>
                          </a:solidFill>
                          <a:latin typeface="Cambria Math" panose="02040503050406030204" pitchFamily="18" charset="0"/>
                        </a:rPr>
                        <m:t>𝑣𝑧𝑜𝑟𝑐𝑎</m:t>
                      </m:r>
                      <m:r>
                        <m:rPr>
                          <m:nor/>
                        </m:rPr>
                        <a:rPr lang="sl-SI" sz="2000" dirty="0">
                          <a:solidFill>
                            <a:schemeClr val="tx1"/>
                          </a:solidFill>
                        </a:rPr>
                        <m:t> ∈ {0, . . . , </m:t>
                      </m:r>
                      <m:r>
                        <m:rPr>
                          <m:nor/>
                        </m:rPr>
                        <a:rPr lang="sl-SI" sz="2000" dirty="0">
                          <a:solidFill>
                            <a:schemeClr val="tx1"/>
                          </a:solidFill>
                        </a:rPr>
                        <m:t>N</m:t>
                      </m:r>
                      <m:r>
                        <m:rPr>
                          <m:nor/>
                        </m:rPr>
                        <a:rPr lang="sl-SI" sz="2000" dirty="0">
                          <a:solidFill>
                            <a:schemeClr val="tx1"/>
                          </a:solidFill>
                        </a:rPr>
                        <m:t>−1}</m:t>
                      </m:r>
                    </m:oMath>
                  </m:oMathPara>
                </a14:m>
                <a:endParaRPr lang="sl-SI" sz="21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sl-SI" sz="2100" b="1" i="1" dirty="0" smtClean="0">
                              <a:solidFill>
                                <a:schemeClr val="tx1"/>
                              </a:solidFill>
                              <a:latin typeface="Cambria Math" panose="02040503050406030204" pitchFamily="18" charset="0"/>
                            </a:rPr>
                          </m:ctrlPr>
                        </m:sSubPr>
                        <m:e>
                          <m:r>
                            <a:rPr lang="sl-SI" sz="2100" b="1" i="1" dirty="0" smtClean="0">
                              <a:solidFill>
                                <a:schemeClr val="tx1"/>
                              </a:solidFill>
                              <a:latin typeface="Cambria Math" panose="02040503050406030204" pitchFamily="18" charset="0"/>
                            </a:rPr>
                            <m:t>𝑨</m:t>
                          </m:r>
                        </m:e>
                        <m:sub>
                          <m:r>
                            <a:rPr lang="sl-SI" sz="2100" b="1" i="1" dirty="0" smtClean="0">
                              <a:solidFill>
                                <a:schemeClr val="tx1"/>
                              </a:solidFill>
                              <a:latin typeface="Cambria Math" panose="02040503050406030204" pitchFamily="18" charset="0"/>
                            </a:rPr>
                            <m:t>𝑲</m:t>
                          </m:r>
                        </m:sub>
                      </m:sSub>
                      <m:r>
                        <a:rPr lang="sl-SI" sz="2100" b="1" i="1" dirty="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m:t>
                      </m:r>
                      <m:r>
                        <a:rPr lang="sl-SI" sz="2100" i="1" dirty="0">
                          <a:solidFill>
                            <a:schemeClr val="tx1"/>
                          </a:solidFill>
                          <a:latin typeface="Cambria Math" panose="02040503050406030204" pitchFamily="18" charset="0"/>
                        </a:rPr>
                        <m:t> </m:t>
                      </m:r>
                      <m:r>
                        <a:rPr lang="sl-SI" sz="2100" i="1" dirty="0" smtClean="0">
                          <a:solidFill>
                            <a:schemeClr val="tx1"/>
                          </a:solidFill>
                          <a:latin typeface="Cambria Math" panose="02040503050406030204" pitchFamily="18" charset="0"/>
                        </a:rPr>
                        <m:t>{</m:t>
                      </m:r>
                      <m:r>
                        <a:rPr lang="sl-SI" sz="2100" b="0" i="1" dirty="0" smtClean="0">
                          <a:solidFill>
                            <a:schemeClr val="tx1"/>
                          </a:solidFill>
                          <a:latin typeface="Cambria Math" panose="02040503050406030204" pitchFamily="18" charset="0"/>
                        </a:rPr>
                        <m:t>𝑝𝑜</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𝑣𝑧𝑜𝑟𝑐𝑢</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𝐾</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𝑖𝑧𝑏𝑒𝑟𝑒𝑚𝑜</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𝑝𝑟𝑣𝑜</m:t>
                      </m:r>
                    </m:oMath>
                  </m:oMathPara>
                </a14:m>
                <a:endParaRPr lang="sl-SI" sz="21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sl-SI" sz="2100" b="0" i="1" dirty="0" smtClean="0">
                          <a:solidFill>
                            <a:schemeClr val="tx1"/>
                          </a:solidFill>
                          <a:latin typeface="Cambria Math" panose="02040503050406030204" pitchFamily="18" charset="0"/>
                        </a:rPr>
                        <m:t>𝑏𝑜𝑙𝑗</m:t>
                      </m:r>
                      <m:r>
                        <a:rPr lang="sl-SI" sz="2100" b="0" i="1" dirty="0" smtClean="0">
                          <a:solidFill>
                            <a:schemeClr val="tx1"/>
                          </a:solidFill>
                          <a:latin typeface="Cambria Math" panose="02040503050406030204" pitchFamily="18" charset="0"/>
                        </a:rPr>
                        <m:t>š</m:t>
                      </m:r>
                      <m:r>
                        <a:rPr lang="sl-SI" sz="2100" b="0" i="1" dirty="0" smtClean="0">
                          <a:solidFill>
                            <a:schemeClr val="tx1"/>
                          </a:solidFill>
                          <a:latin typeface="Cambria Math" panose="02040503050406030204" pitchFamily="18" charset="0"/>
                        </a:rPr>
                        <m:t>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𝑠𝑡𝑎𝑛𝑜𝑣𝑎𝑛𝑗𝑒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𝑘𝑖</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𝑗𝑒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h𝑘𝑟𝑎𝑡𝑖</m:t>
                      </m:r>
                    </m:oMath>
                  </m:oMathPara>
                </a14:m>
                <a:endParaRPr lang="sl-SI" sz="21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sl-SI" sz="2100" b="0" i="1" dirty="0" smtClean="0">
                          <a:solidFill>
                            <a:schemeClr val="tx1"/>
                          </a:solidFill>
                          <a:latin typeface="Cambria Math" panose="02040503050406030204" pitchFamily="18" charset="0"/>
                        </a:rPr>
                        <m:t>𝑛𝑎𝑗𝑏𝑜𝑙𝑗</m:t>
                      </m:r>
                      <m:r>
                        <a:rPr lang="sl-SI" sz="2100" b="0" i="1" dirty="0" smtClean="0">
                          <a:solidFill>
                            <a:schemeClr val="tx1"/>
                          </a:solidFill>
                          <a:latin typeface="Cambria Math" panose="02040503050406030204" pitchFamily="18" charset="0"/>
                        </a:rPr>
                        <m:t>š</m:t>
                      </m:r>
                      <m:r>
                        <a:rPr lang="sl-SI" sz="2100" b="0" i="1" dirty="0" smtClean="0">
                          <a:solidFill>
                            <a:schemeClr val="tx1"/>
                          </a:solidFill>
                          <a:latin typeface="Cambria Math" panose="02040503050406030204" pitchFamily="18" charset="0"/>
                        </a:rPr>
                        <m:t>𝑒</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𝑜𝑑</m:t>
                      </m:r>
                      <m:r>
                        <a:rPr lang="sl-SI" sz="2100" b="0" i="1" dirty="0" smtClean="0">
                          <a:solidFill>
                            <a:schemeClr val="tx1"/>
                          </a:solidFill>
                          <a:latin typeface="Cambria Math" panose="02040503050406030204" pitchFamily="18" charset="0"/>
                        </a:rPr>
                        <m:t> </m:t>
                      </m:r>
                      <m:r>
                        <a:rPr lang="sl-SI" sz="2100" b="0" i="1" dirty="0" smtClean="0">
                          <a:solidFill>
                            <a:schemeClr val="tx1"/>
                          </a:solidFill>
                          <a:latin typeface="Cambria Math" panose="02040503050406030204" pitchFamily="18" charset="0"/>
                        </a:rPr>
                        <m:t>𝑣𝑠𝑒h</m:t>
                      </m:r>
                      <m:r>
                        <a:rPr lang="sl-SI" sz="2100" i="1" dirty="0" smtClean="0">
                          <a:solidFill>
                            <a:schemeClr val="tx1"/>
                          </a:solidFill>
                          <a:latin typeface="Cambria Math" panose="02040503050406030204" pitchFamily="18" charset="0"/>
                        </a:rPr>
                        <m:t>}</m:t>
                      </m:r>
                    </m:oMath>
                  </m:oMathPara>
                </a14:m>
                <a:endParaRPr lang="sl-SI" sz="2100" dirty="0">
                  <a:solidFill>
                    <a:schemeClr val="tx1"/>
                  </a:solidFill>
                </a:endParaRPr>
              </a:p>
              <a:p>
                <a:endParaRPr lang="sl-SI" sz="1000" dirty="0">
                  <a:solidFill>
                    <a:schemeClr val="tx1"/>
                  </a:solidFill>
                </a:endParaRPr>
              </a:p>
              <a:p>
                <a:pPr algn="ctr"/>
                <a14:m>
                  <m:oMathPara xmlns:m="http://schemas.openxmlformats.org/officeDocument/2006/math">
                    <m:oMathParaPr>
                      <m:jc m:val="center"/>
                    </m:oMathParaPr>
                    <m:oMath xmlns:m="http://schemas.openxmlformats.org/officeDocument/2006/math">
                      <m:limLow>
                        <m:limLowPr>
                          <m:ctrlPr>
                            <a:rPr lang="sl-SI" sz="2800" i="1" dirty="0" smtClean="0">
                              <a:solidFill>
                                <a:schemeClr val="tx1"/>
                              </a:solidFill>
                              <a:latin typeface="Cambria Math" panose="02040503050406030204" pitchFamily="18" charset="0"/>
                              <a:ea typeface="Cambria Math" panose="02040503050406030204" pitchFamily="18" charset="0"/>
                            </a:rPr>
                          </m:ctrlPr>
                        </m:limLowPr>
                        <m:e>
                          <m:r>
                            <m:rPr>
                              <m:sty m:val="p"/>
                            </m:rPr>
                            <a:rPr lang="sl-SI" sz="2800" i="1" dirty="0" smtClean="0">
                              <a:solidFill>
                                <a:schemeClr val="tx1"/>
                              </a:solidFill>
                              <a:latin typeface="Cambria Math" panose="02040503050406030204" pitchFamily="18" charset="0"/>
                              <a:ea typeface="Cambria Math" panose="02040503050406030204" pitchFamily="18" charset="0"/>
                            </a:rPr>
                            <m:t>max</m:t>
                          </m:r>
                        </m:e>
                        <m:lim>
                          <m:r>
                            <a:rPr lang="sl-SI" sz="2800" i="1" dirty="0" smtClean="0">
                              <a:solidFill>
                                <a:schemeClr val="tx1"/>
                              </a:solidFill>
                              <a:latin typeface="Cambria Math" panose="02040503050406030204" pitchFamily="18" charset="0"/>
                              <a:ea typeface="Cambria Math" panose="02040503050406030204" pitchFamily="18" charset="0"/>
                            </a:rPr>
                            <m:t>0≤</m:t>
                          </m:r>
                          <m:r>
                            <a:rPr lang="sl-SI" sz="2800" b="0" i="1" dirty="0" smtClean="0">
                              <a:solidFill>
                                <a:schemeClr val="tx1"/>
                              </a:solidFill>
                              <a:latin typeface="Cambria Math" panose="02040503050406030204" pitchFamily="18" charset="0"/>
                              <a:ea typeface="Cambria Math" panose="02040503050406030204" pitchFamily="18" charset="0"/>
                            </a:rPr>
                            <m:t>𝐾</m:t>
                          </m:r>
                          <m:r>
                            <a:rPr lang="sl-SI" sz="2800" i="1" dirty="0" smtClean="0">
                              <a:solidFill>
                                <a:schemeClr val="tx1"/>
                              </a:solidFill>
                              <a:latin typeface="Cambria Math" panose="02040503050406030204" pitchFamily="18" charset="0"/>
                              <a:ea typeface="Cambria Math" panose="02040503050406030204" pitchFamily="18" charset="0"/>
                            </a:rPr>
                            <m:t>&lt;</m:t>
                          </m:r>
                          <m:r>
                            <a:rPr lang="sl-SI" sz="2800" i="1" dirty="0" smtClean="0">
                              <a:solidFill>
                                <a:schemeClr val="tx1"/>
                              </a:solidFill>
                              <a:latin typeface="Cambria Math" panose="02040503050406030204" pitchFamily="18" charset="0"/>
                              <a:ea typeface="Cambria Math" panose="02040503050406030204" pitchFamily="18" charset="0"/>
                            </a:rPr>
                            <m:t>𝑁</m:t>
                          </m:r>
                        </m:lim>
                      </m:limLow>
                      <m:r>
                        <a:rPr lang="sl-SI" sz="2800" i="1" dirty="0" smtClean="0">
                          <a:solidFill>
                            <a:schemeClr val="tx1"/>
                          </a:solidFill>
                          <a:latin typeface="Cambria Math" panose="02040503050406030204" pitchFamily="18" charset="0"/>
                          <a:ea typeface="Cambria Math" panose="02040503050406030204" pitchFamily="18" charset="0"/>
                        </a:rPr>
                        <m:t>𝑃</m:t>
                      </m:r>
                      <m:d>
                        <m:dPr>
                          <m:ctrlPr>
                            <a:rPr lang="sl-SI" sz="2800" i="1" dirty="0" smtClean="0">
                              <a:solidFill>
                                <a:schemeClr val="tx1"/>
                              </a:solidFill>
                              <a:latin typeface="Cambria Math" panose="02040503050406030204" pitchFamily="18" charset="0"/>
                              <a:ea typeface="Cambria Math" panose="02040503050406030204" pitchFamily="18" charset="0"/>
                            </a:rPr>
                          </m:ctrlPr>
                        </m:dPr>
                        <m:e>
                          <m:sSub>
                            <m:sSubPr>
                              <m:ctrlPr>
                                <a:rPr lang="sl-SI" sz="2800" i="1" dirty="0" smtClean="0">
                                  <a:solidFill>
                                    <a:schemeClr val="tx1"/>
                                  </a:solidFill>
                                  <a:latin typeface="Cambria Math" panose="02040503050406030204" pitchFamily="18" charset="0"/>
                                  <a:ea typeface="Cambria Math" panose="02040503050406030204" pitchFamily="18" charset="0"/>
                                </a:rPr>
                              </m:ctrlPr>
                            </m:sSubPr>
                            <m:e>
                              <m:r>
                                <a:rPr lang="sl-SI" sz="2800" i="1" dirty="0" smtClean="0">
                                  <a:solidFill>
                                    <a:schemeClr val="tx1"/>
                                  </a:solidFill>
                                  <a:latin typeface="Cambria Math" panose="02040503050406030204" pitchFamily="18" charset="0"/>
                                  <a:ea typeface="Cambria Math" panose="02040503050406030204" pitchFamily="18" charset="0"/>
                                </a:rPr>
                                <m:t>𝐴</m:t>
                              </m:r>
                            </m:e>
                            <m:sub>
                              <m:r>
                                <a:rPr lang="sl-SI" sz="2800" b="0" i="1" dirty="0" smtClean="0">
                                  <a:solidFill>
                                    <a:schemeClr val="tx1"/>
                                  </a:solidFill>
                                  <a:latin typeface="Cambria Math" panose="02040503050406030204" pitchFamily="18" charset="0"/>
                                  <a:ea typeface="Cambria Math" panose="02040503050406030204" pitchFamily="18" charset="0"/>
                                </a:rPr>
                                <m:t>𝐾</m:t>
                              </m:r>
                            </m:sub>
                          </m:sSub>
                        </m:e>
                      </m:d>
                      <m:r>
                        <a:rPr lang="sl-SI" sz="2800" b="0" i="1" dirty="0" smtClean="0">
                          <a:solidFill>
                            <a:schemeClr val="tx1"/>
                          </a:solidFill>
                          <a:latin typeface="Cambria Math" panose="02040503050406030204" pitchFamily="18" charset="0"/>
                          <a:ea typeface="Cambria Math" panose="02040503050406030204" pitchFamily="18" charset="0"/>
                        </a:rPr>
                        <m:t>= ?</m:t>
                      </m:r>
                    </m:oMath>
                  </m:oMathPara>
                </a14:m>
                <a:endParaRPr lang="sl-SI" sz="2800" b="0" i="1" dirty="0">
                  <a:solidFill>
                    <a:schemeClr val="tx1"/>
                  </a:solidFill>
                  <a:latin typeface="Cambria Math" panose="02040503050406030204" pitchFamily="18" charset="0"/>
                  <a:ea typeface="Cambria Math" panose="02040503050406030204" pitchFamily="18" charset="0"/>
                </a:endParaRPr>
              </a:p>
              <a:p>
                <a:pPr algn="ctr"/>
                <a:r>
                  <a:rPr lang="sl-SI" sz="2400" i="1" dirty="0">
                    <a:solidFill>
                      <a:schemeClr val="tx1"/>
                    </a:solidFill>
                    <a:latin typeface="Cambria Math" panose="02040503050406030204" pitchFamily="18" charset="0"/>
                    <a:ea typeface="Cambria Math" panose="02040503050406030204" pitchFamily="18" charset="0"/>
                  </a:rPr>
                  <a:t>Za kateri </a:t>
                </a:r>
                <a14:m>
                  <m:oMath xmlns:m="http://schemas.openxmlformats.org/officeDocument/2006/math">
                    <m:r>
                      <a:rPr lang="sl-SI" sz="2400" i="1" dirty="0" smtClean="0">
                        <a:solidFill>
                          <a:schemeClr val="tx1"/>
                        </a:solidFill>
                        <a:latin typeface="Cambria Math" panose="02040503050406030204" pitchFamily="18" charset="0"/>
                        <a:ea typeface="Cambria Math" panose="02040503050406030204" pitchFamily="18" charset="0"/>
                      </a:rPr>
                      <m:t>𝐾</m:t>
                    </m:r>
                  </m:oMath>
                </a14:m>
                <a:r>
                  <a:rPr lang="sl-SI" sz="2400" i="1" dirty="0">
                    <a:solidFill>
                      <a:schemeClr val="tx1"/>
                    </a:solidFill>
                    <a:latin typeface="Cambria Math" panose="02040503050406030204" pitchFamily="18" charset="0"/>
                    <a:ea typeface="Cambria Math" panose="02040503050406030204" pitchFamily="18" charset="0"/>
                  </a:rPr>
                  <a:t> oz.  </a:t>
                </a:r>
                <a14:m>
                  <m:oMath xmlns:m="http://schemas.openxmlformats.org/officeDocument/2006/math">
                    <m:f>
                      <m:fPr>
                        <m:ctrlPr>
                          <a:rPr lang="sl-SI" sz="2800" b="0" i="1" smtClean="0">
                            <a:solidFill>
                              <a:schemeClr val="tx1"/>
                            </a:solidFill>
                            <a:latin typeface="Cambria Math" panose="02040503050406030204" pitchFamily="18" charset="0"/>
                            <a:ea typeface="Cambria Math" panose="02040503050406030204" pitchFamily="18" charset="0"/>
                          </a:rPr>
                        </m:ctrlPr>
                      </m:fPr>
                      <m:num>
                        <m:r>
                          <a:rPr lang="sl-SI" sz="2800" b="0" i="1" smtClean="0">
                            <a:solidFill>
                              <a:schemeClr val="tx1"/>
                            </a:solidFill>
                            <a:latin typeface="Cambria Math" panose="02040503050406030204" pitchFamily="18" charset="0"/>
                            <a:ea typeface="Cambria Math" panose="02040503050406030204" pitchFamily="18" charset="0"/>
                          </a:rPr>
                          <m:t>𝐾</m:t>
                        </m:r>
                      </m:num>
                      <m:den>
                        <m:r>
                          <a:rPr lang="sl-SI" sz="2800" b="0" i="1" smtClean="0">
                            <a:solidFill>
                              <a:schemeClr val="tx1"/>
                            </a:solidFill>
                            <a:latin typeface="Cambria Math" panose="02040503050406030204" pitchFamily="18" charset="0"/>
                            <a:ea typeface="Cambria Math" panose="02040503050406030204" pitchFamily="18" charset="0"/>
                          </a:rPr>
                          <m:t>𝑁</m:t>
                        </m:r>
                      </m:den>
                    </m:f>
                  </m:oMath>
                </a14:m>
                <a:r>
                  <a:rPr lang="sl-SI" sz="2800" i="1" dirty="0">
                    <a:solidFill>
                      <a:schemeClr val="tx1"/>
                    </a:solidFill>
                    <a:latin typeface="Cambria Math" panose="02040503050406030204" pitchFamily="18" charset="0"/>
                    <a:ea typeface="Cambria Math" panose="02040503050406030204" pitchFamily="18" charset="0"/>
                  </a:rPr>
                  <a:t>?</a:t>
                </a:r>
                <a:endParaRPr lang="sl-SI" sz="21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4" name="Pravokotnik: odrezani diagonalni vogali 3">
                <a:extLst>
                  <a:ext uri="{FF2B5EF4-FFF2-40B4-BE49-F238E27FC236}">
                    <a16:creationId xmlns:a16="http://schemas.microsoft.com/office/drawing/2014/main" id="{B5EDD33E-2F84-440F-87F0-B72610FBE9E3}"/>
                  </a:ext>
                </a:extLst>
              </p:cNvPr>
              <p:cNvSpPr>
                <a:spLocks noRot="1" noChangeAspect="1" noMove="1" noResize="1" noEditPoints="1" noAdjustHandles="1" noChangeArrowheads="1" noChangeShapeType="1" noTextEdit="1"/>
              </p:cNvSpPr>
              <p:nvPr/>
            </p:nvSpPr>
            <p:spPr>
              <a:xfrm>
                <a:off x="7231722" y="72935"/>
                <a:ext cx="4887349" cy="3450613"/>
              </a:xfrm>
              <a:prstGeom prst="snip2DiagRect">
                <a:avLst>
                  <a:gd name="adj1" fmla="val 0"/>
                  <a:gd name="adj2" fmla="val 12048"/>
                </a:avLst>
              </a:prstGeom>
              <a:blipFill>
                <a:blip r:embed="rId4"/>
                <a:stretch>
                  <a:fillRect/>
                </a:stretch>
              </a:blipFill>
              <a:ln w="38100">
                <a:solidFill>
                  <a:srgbClr val="B71E42"/>
                </a:solidFill>
              </a:ln>
            </p:spPr>
            <p:txBody>
              <a:bodyPr/>
              <a:lstStyle/>
              <a:p>
                <a:r>
                  <a:rPr lang="sl-SI">
                    <a:noFill/>
                  </a:rPr>
                  <a:t> </a:t>
                </a:r>
              </a:p>
            </p:txBody>
          </p:sp>
        </mc:Fallback>
      </mc:AlternateContent>
      <p:pic>
        <p:nvPicPr>
          <p:cNvPr id="5" name="Slika 4">
            <a:extLst>
              <a:ext uri="{FF2B5EF4-FFF2-40B4-BE49-F238E27FC236}">
                <a16:creationId xmlns:a16="http://schemas.microsoft.com/office/drawing/2014/main" id="{F2C732BD-A0AF-468A-BEB9-760D81315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880" y="3621518"/>
            <a:ext cx="4327151" cy="3163547"/>
          </a:xfrm>
          <a:prstGeom prst="rect">
            <a:avLst/>
          </a:prstGeom>
        </p:spPr>
      </p:pic>
    </p:spTree>
    <p:extLst>
      <p:ext uri="{BB962C8B-B14F-4D97-AF65-F5344CB8AC3E}">
        <p14:creationId xmlns:p14="http://schemas.microsoft.com/office/powerpoint/2010/main" val="429017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avokotnik 1">
            <a:extLst>
              <a:ext uri="{FF2B5EF4-FFF2-40B4-BE49-F238E27FC236}">
                <a16:creationId xmlns:a16="http://schemas.microsoft.com/office/drawing/2014/main" id="{EC7238A0-4E85-43F5-92D5-6154614B16F7}"/>
              </a:ext>
            </a:extLst>
          </p:cNvPr>
          <p:cNvSpPr/>
          <p:nvPr/>
        </p:nvSpPr>
        <p:spPr>
          <a:xfrm>
            <a:off x="34024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4" name="Pravokotnik 3">
            <a:extLst>
              <a:ext uri="{FF2B5EF4-FFF2-40B4-BE49-F238E27FC236}">
                <a16:creationId xmlns:a16="http://schemas.microsoft.com/office/drawing/2014/main" id="{B2CC020E-84BB-4197-AD78-26D90DF3208D}"/>
              </a:ext>
            </a:extLst>
          </p:cNvPr>
          <p:cNvSpPr/>
          <p:nvPr/>
        </p:nvSpPr>
        <p:spPr>
          <a:xfrm>
            <a:off x="1012928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5" name="Pravokotnik 4">
            <a:extLst>
              <a:ext uri="{FF2B5EF4-FFF2-40B4-BE49-F238E27FC236}">
                <a16:creationId xmlns:a16="http://schemas.microsoft.com/office/drawing/2014/main" id="{7BC2C5AE-4477-44BA-B169-F1C5864D48AD}"/>
              </a:ext>
            </a:extLst>
          </p:cNvPr>
          <p:cNvSpPr/>
          <p:nvPr/>
        </p:nvSpPr>
        <p:spPr>
          <a:xfrm>
            <a:off x="2695354" y="1422105"/>
            <a:ext cx="6801292" cy="4013790"/>
          </a:xfrm>
          <a:prstGeom prst="rect">
            <a:avLst/>
          </a:prstGeom>
          <a:noFill/>
          <a:ln w="762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6" name="PoljeZBesedilom 5">
            <a:extLst>
              <a:ext uri="{FF2B5EF4-FFF2-40B4-BE49-F238E27FC236}">
                <a16:creationId xmlns:a16="http://schemas.microsoft.com/office/drawing/2014/main" id="{5934CDD2-5B28-4FAF-9406-AB4CF77BFE2B}"/>
              </a:ext>
            </a:extLst>
          </p:cNvPr>
          <p:cNvSpPr txBox="1"/>
          <p:nvPr/>
        </p:nvSpPr>
        <p:spPr>
          <a:xfrm>
            <a:off x="5277293" y="1851644"/>
            <a:ext cx="1637413" cy="3154710"/>
          </a:xfrm>
          <a:prstGeom prst="rect">
            <a:avLst/>
          </a:prstGeom>
          <a:noFill/>
        </p:spPr>
        <p:txBody>
          <a:bodyPr wrap="square" rtlCol="0">
            <a:spAutoFit/>
          </a:bodyPr>
          <a:lstStyle/>
          <a:p>
            <a:r>
              <a:rPr lang="sl-SI" sz="19900" dirty="0">
                <a:latin typeface="Arial" panose="020B0604020202020204" pitchFamily="34" charset="0"/>
                <a:cs typeface="Arial" panose="020B0604020202020204" pitchFamily="34" charset="0"/>
              </a:rPr>
              <a:t>?</a:t>
            </a:r>
            <a:endParaRPr lang="sl-SI"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3193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ka 1">
            <a:extLst>
              <a:ext uri="{FF2B5EF4-FFF2-40B4-BE49-F238E27FC236}">
                <a16:creationId xmlns:a16="http://schemas.microsoft.com/office/drawing/2014/main" id="{E09D814C-881F-45EE-A67D-90A2345A2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13" y="601529"/>
            <a:ext cx="10897974" cy="5844038"/>
          </a:xfrm>
          <a:prstGeom prst="rect">
            <a:avLst/>
          </a:prstGeom>
        </p:spPr>
      </p:pic>
    </p:spTree>
    <p:extLst>
      <p:ext uri="{BB962C8B-B14F-4D97-AF65-F5344CB8AC3E}">
        <p14:creationId xmlns:p14="http://schemas.microsoft.com/office/powerpoint/2010/main" val="1027296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AutoShape 4" descr="Modular Kitchen Design | Kitchen Interior with Cost - Livspace">
            <a:extLst>
              <a:ext uri="{FF2B5EF4-FFF2-40B4-BE49-F238E27FC236}">
                <a16:creationId xmlns:a16="http://schemas.microsoft.com/office/drawing/2014/main" id="{32E3C711-753E-4281-8293-2F46B0FDB62E}"/>
              </a:ext>
            </a:extLst>
          </p:cNvPr>
          <p:cNvSpPr>
            <a:spLocks noChangeAspect="1" noChangeArrowheads="1"/>
          </p:cNvSpPr>
          <p:nvPr/>
        </p:nvSpPr>
        <p:spPr bwMode="auto">
          <a:xfrm>
            <a:off x="5943599" y="3276599"/>
            <a:ext cx="2533973" cy="25339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sl-SI"/>
          </a:p>
        </p:txBody>
      </p:sp>
      <p:pic>
        <p:nvPicPr>
          <p:cNvPr id="2054" name="Picture 6" descr="20+ L-shaped Kitchens That are Best for Indian Homes">
            <a:extLst>
              <a:ext uri="{FF2B5EF4-FFF2-40B4-BE49-F238E27FC236}">
                <a16:creationId xmlns:a16="http://schemas.microsoft.com/office/drawing/2014/main" id="{4A787BE1-AAFD-4733-9E8D-AB70F2B6FF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32"/>
          <a:stretch/>
        </p:blipFill>
        <p:spPr bwMode="auto">
          <a:xfrm>
            <a:off x="191758" y="156431"/>
            <a:ext cx="4091842" cy="24139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5D462F3-396C-4FD0-B5AF-6899FFC3838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481351" y="144554"/>
            <a:ext cx="3492285" cy="26192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79,800 Old Fashioned Kitchen Stock Photos, Pictures &amp; Royalty-Free Images -  iStock">
            <a:extLst>
              <a:ext uri="{FF2B5EF4-FFF2-40B4-BE49-F238E27FC236}">
                <a16:creationId xmlns:a16="http://schemas.microsoft.com/office/drawing/2014/main" id="{DE570B35-E340-4DCB-92F1-6EC0538948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1593" y="201736"/>
            <a:ext cx="3900407" cy="25620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Old Kitchen | Mohamed Abuyhia - CGarchitect - Architectural Visualization -  Exposure, Inspiration &amp; Jobs">
            <a:extLst>
              <a:ext uri="{FF2B5EF4-FFF2-40B4-BE49-F238E27FC236}">
                <a16:creationId xmlns:a16="http://schemas.microsoft.com/office/drawing/2014/main" id="{B703A8F7-D3D0-4611-B0F0-26A9D83880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71" r="5843"/>
          <a:stretch/>
        </p:blipFill>
        <p:spPr bwMode="auto">
          <a:xfrm>
            <a:off x="191758" y="3429000"/>
            <a:ext cx="4059293" cy="255076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D wallpaper: kitchen, old, abandoned, HDR, indoors, domestic kitchen, no  people | Wallpaper Flare">
            <a:extLst>
              <a:ext uri="{FF2B5EF4-FFF2-40B4-BE49-F238E27FC236}">
                <a16:creationId xmlns:a16="http://schemas.microsoft.com/office/drawing/2014/main" id="{C431CBD4-3418-4708-A3E3-DDF7E19E1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1593" y="3445791"/>
            <a:ext cx="3819322" cy="25339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usan &amp; Miguel's kitchen - Country - Kitchen - DC Metro - by April Case  Underwood | Houzz UK">
            <a:extLst>
              <a:ext uri="{FF2B5EF4-FFF2-40B4-BE49-F238E27FC236}">
                <a16:creationId xmlns:a16="http://schemas.microsoft.com/office/drawing/2014/main" id="{4A6C1512-F8A2-4778-BA66-6A88890832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4039" y="3429000"/>
            <a:ext cx="3806907" cy="2533973"/>
          </a:xfrm>
          <a:prstGeom prst="rect">
            <a:avLst/>
          </a:prstGeom>
          <a:noFill/>
          <a:extLst>
            <a:ext uri="{909E8E84-426E-40DD-AFC4-6F175D3DCCD1}">
              <a14:hiddenFill xmlns:a14="http://schemas.microsoft.com/office/drawing/2010/main">
                <a:solidFill>
                  <a:srgbClr val="FFFFFF"/>
                </a:solidFill>
              </a14:hiddenFill>
            </a:ext>
          </a:extLst>
        </p:spPr>
      </p:pic>
      <p:sp>
        <p:nvSpPr>
          <p:cNvPr id="2" name="PoljeZBesedilom 1">
            <a:extLst>
              <a:ext uri="{FF2B5EF4-FFF2-40B4-BE49-F238E27FC236}">
                <a16:creationId xmlns:a16="http://schemas.microsoft.com/office/drawing/2014/main" id="{287CD2ED-9BF0-4A02-90AB-4BA7DFE7B1F3}"/>
              </a:ext>
            </a:extLst>
          </p:cNvPr>
          <p:cNvSpPr txBox="1"/>
          <p:nvPr/>
        </p:nvSpPr>
        <p:spPr>
          <a:xfrm>
            <a:off x="71141" y="2587179"/>
            <a:ext cx="10130113" cy="461665"/>
          </a:xfrm>
          <a:prstGeom prst="rect">
            <a:avLst/>
          </a:prstGeom>
          <a:noFill/>
        </p:spPr>
        <p:txBody>
          <a:bodyPr wrap="square" rtlCol="0">
            <a:spAutoFit/>
          </a:bodyPr>
          <a:lstStyle/>
          <a:p>
            <a:r>
              <a:rPr lang="sl-SI" sz="2400" b="1" dirty="0">
                <a:latin typeface="Arial" panose="020B0604020202020204" pitchFamily="34" charset="0"/>
                <a:cs typeface="Arial" panose="020B0604020202020204" pitchFamily="34" charset="0"/>
              </a:rPr>
              <a:t>1								     2</a:t>
            </a:r>
          </a:p>
        </p:txBody>
      </p:sp>
      <p:sp>
        <p:nvSpPr>
          <p:cNvPr id="4" name="PoljeZBesedilom 3">
            <a:extLst>
              <a:ext uri="{FF2B5EF4-FFF2-40B4-BE49-F238E27FC236}">
                <a16:creationId xmlns:a16="http://schemas.microsoft.com/office/drawing/2014/main" id="{BA1CDEFB-9FEC-45BB-BB02-2A16E47985A6}"/>
              </a:ext>
            </a:extLst>
          </p:cNvPr>
          <p:cNvSpPr txBox="1"/>
          <p:nvPr/>
        </p:nvSpPr>
        <p:spPr>
          <a:xfrm>
            <a:off x="8021346" y="2663698"/>
            <a:ext cx="354584" cy="461665"/>
          </a:xfrm>
          <a:prstGeom prst="rect">
            <a:avLst/>
          </a:prstGeom>
          <a:noFill/>
        </p:spPr>
        <p:txBody>
          <a:bodyPr wrap="none" rtlCol="0">
            <a:spAutoFit/>
          </a:bodyPr>
          <a:lstStyle/>
          <a:p>
            <a:r>
              <a:rPr lang="sl-SI" sz="2400" b="1" dirty="0"/>
              <a:t>3</a:t>
            </a:r>
          </a:p>
        </p:txBody>
      </p:sp>
      <p:sp>
        <p:nvSpPr>
          <p:cNvPr id="5" name="PoljeZBesedilom 4">
            <a:extLst>
              <a:ext uri="{FF2B5EF4-FFF2-40B4-BE49-F238E27FC236}">
                <a16:creationId xmlns:a16="http://schemas.microsoft.com/office/drawing/2014/main" id="{D326F0A6-C697-4379-8713-B27D5A7D221E}"/>
              </a:ext>
            </a:extLst>
          </p:cNvPr>
          <p:cNvSpPr txBox="1"/>
          <p:nvPr/>
        </p:nvSpPr>
        <p:spPr>
          <a:xfrm>
            <a:off x="1990746" y="3043854"/>
            <a:ext cx="9649666" cy="461665"/>
          </a:xfrm>
          <a:prstGeom prst="rect">
            <a:avLst/>
          </a:prstGeom>
          <a:noFill/>
        </p:spPr>
        <p:txBody>
          <a:bodyPr wrap="square" rtlCol="0">
            <a:spAutoFit/>
          </a:bodyPr>
          <a:lstStyle/>
          <a:p>
            <a:r>
              <a:rPr lang="sl-SI" sz="2400" b="1" dirty="0"/>
              <a:t>4									5									6</a:t>
            </a:r>
          </a:p>
        </p:txBody>
      </p:sp>
    </p:spTree>
    <p:extLst>
      <p:ext uri="{BB962C8B-B14F-4D97-AF65-F5344CB8AC3E}">
        <p14:creationId xmlns:p14="http://schemas.microsoft.com/office/powerpoint/2010/main" val="233568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054"/>
                                        </p:tgtEl>
                                        <p:attrNameLst>
                                          <p:attrName>style.opacity</p:attrName>
                                        </p:attrNameLst>
                                      </p:cBhvr>
                                      <p:to>
                                        <p:strVal val="0.5"/>
                                      </p:to>
                                    </p:set>
                                    <p:animEffect filter="image" prLst="opacity: 0.5">
                                      <p:cBhvr rctx="IE">
                                        <p:cTn id="7" dur="indefinite"/>
                                        <p:tgtEl>
                                          <p:spTgt spid="2054"/>
                                        </p:tgtEl>
                                      </p:cBhvr>
                                    </p:animEffect>
                                  </p:childTnLst>
                                </p:cTn>
                              </p:par>
                              <p:par>
                                <p:cTn id="8" presetID="9" presetClass="emph" presetSubtype="0" nodeType="withEffect">
                                  <p:stCondLst>
                                    <p:cond delay="0"/>
                                  </p:stCondLst>
                                  <p:childTnLst>
                                    <p:set>
                                      <p:cBhvr>
                                        <p:cTn id="9" dur="indefinite"/>
                                        <p:tgtEl>
                                          <p:spTgt spid="2056"/>
                                        </p:tgtEl>
                                        <p:attrNameLst>
                                          <p:attrName>style.opacity</p:attrName>
                                        </p:attrNameLst>
                                      </p:cBhvr>
                                      <p:to>
                                        <p:strVal val="0.5"/>
                                      </p:to>
                                    </p:set>
                                    <p:animEffect filter="image" prLst="opacity: 0.5">
                                      <p:cBhvr rctx="IE">
                                        <p:cTn id="10" dur="indefinite"/>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747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avokotnik 1">
            <a:extLst>
              <a:ext uri="{FF2B5EF4-FFF2-40B4-BE49-F238E27FC236}">
                <a16:creationId xmlns:a16="http://schemas.microsoft.com/office/drawing/2014/main" id="{EC7238A0-4E85-43F5-92D5-6154614B16F7}"/>
              </a:ext>
            </a:extLst>
          </p:cNvPr>
          <p:cNvSpPr/>
          <p:nvPr/>
        </p:nvSpPr>
        <p:spPr>
          <a:xfrm>
            <a:off x="34024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4" name="Pravokotnik 3">
            <a:extLst>
              <a:ext uri="{FF2B5EF4-FFF2-40B4-BE49-F238E27FC236}">
                <a16:creationId xmlns:a16="http://schemas.microsoft.com/office/drawing/2014/main" id="{B2CC020E-84BB-4197-AD78-26D90DF3208D}"/>
              </a:ext>
            </a:extLst>
          </p:cNvPr>
          <p:cNvSpPr/>
          <p:nvPr/>
        </p:nvSpPr>
        <p:spPr>
          <a:xfrm>
            <a:off x="1012928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3" name="PoljeZBesedilom 2">
            <a:extLst>
              <a:ext uri="{FF2B5EF4-FFF2-40B4-BE49-F238E27FC236}">
                <a16:creationId xmlns:a16="http://schemas.microsoft.com/office/drawing/2014/main" id="{EE3CD00A-A16D-4217-86C3-AA0E3DB99389}"/>
              </a:ext>
            </a:extLst>
          </p:cNvPr>
          <p:cNvSpPr txBox="1"/>
          <p:nvPr/>
        </p:nvSpPr>
        <p:spPr>
          <a:xfrm>
            <a:off x="5829649" y="-83891"/>
            <a:ext cx="532701" cy="1015663"/>
          </a:xfrm>
          <a:prstGeom prst="rect">
            <a:avLst/>
          </a:prstGeom>
          <a:noFill/>
        </p:spPr>
        <p:txBody>
          <a:bodyPr wrap="square" rtlCol="0">
            <a:spAutoFit/>
          </a:bodyPr>
          <a:lstStyle/>
          <a:p>
            <a:r>
              <a:rPr lang="sl-SI" sz="6000" b="1" dirty="0">
                <a:latin typeface="Arial" panose="020B0604020202020204" pitchFamily="34" charset="0"/>
                <a:cs typeface="Arial" panose="020B0604020202020204" pitchFamily="34" charset="0"/>
              </a:rPr>
              <a:t>1</a:t>
            </a:r>
          </a:p>
        </p:txBody>
      </p:sp>
      <p:sp>
        <p:nvSpPr>
          <p:cNvPr id="8" name="PoljeZBesedilom 7">
            <a:extLst>
              <a:ext uri="{FF2B5EF4-FFF2-40B4-BE49-F238E27FC236}">
                <a16:creationId xmlns:a16="http://schemas.microsoft.com/office/drawing/2014/main" id="{353B57C5-7EAD-45B4-A19E-FD969BE0CC88}"/>
              </a:ext>
            </a:extLst>
          </p:cNvPr>
          <p:cNvSpPr txBox="1"/>
          <p:nvPr/>
        </p:nvSpPr>
        <p:spPr>
          <a:xfrm>
            <a:off x="58723" y="6611779"/>
            <a:ext cx="11793034" cy="246221"/>
          </a:xfrm>
          <a:prstGeom prst="rect">
            <a:avLst/>
          </a:prstGeom>
          <a:noFill/>
        </p:spPr>
        <p:txBody>
          <a:bodyPr wrap="square" rtlCol="0">
            <a:spAutoFit/>
          </a:bodyPr>
          <a:lstStyle/>
          <a:p>
            <a:r>
              <a:rPr lang="sl-SI" sz="1000" dirty="0"/>
              <a:t>Vir slike: https://jumanji.livspace-cdn.com/magazine/wp-content/uploads/sites/2/2021/06/30192045/Cover-01-3.png</a:t>
            </a:r>
          </a:p>
        </p:txBody>
      </p:sp>
      <p:pic>
        <p:nvPicPr>
          <p:cNvPr id="9" name="Picture 6" descr="20+ L-shaped Kitchens That are Best for Indian Homes">
            <a:extLst>
              <a:ext uri="{FF2B5EF4-FFF2-40B4-BE49-F238E27FC236}">
                <a16:creationId xmlns:a16="http://schemas.microsoft.com/office/drawing/2014/main" id="{32588984-DE5D-4EC3-9472-710CF3B87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23"/>
          <a:stretch/>
        </p:blipFill>
        <p:spPr bwMode="auto">
          <a:xfrm>
            <a:off x="2291482" y="1179735"/>
            <a:ext cx="7609036" cy="449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273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avokotnik 1">
            <a:extLst>
              <a:ext uri="{FF2B5EF4-FFF2-40B4-BE49-F238E27FC236}">
                <a16:creationId xmlns:a16="http://schemas.microsoft.com/office/drawing/2014/main" id="{EC7238A0-4E85-43F5-92D5-6154614B16F7}"/>
              </a:ext>
            </a:extLst>
          </p:cNvPr>
          <p:cNvSpPr/>
          <p:nvPr/>
        </p:nvSpPr>
        <p:spPr>
          <a:xfrm>
            <a:off x="34024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4" name="Pravokotnik 3">
            <a:extLst>
              <a:ext uri="{FF2B5EF4-FFF2-40B4-BE49-F238E27FC236}">
                <a16:creationId xmlns:a16="http://schemas.microsoft.com/office/drawing/2014/main" id="{B2CC020E-84BB-4197-AD78-26D90DF3208D}"/>
              </a:ext>
            </a:extLst>
          </p:cNvPr>
          <p:cNvSpPr/>
          <p:nvPr/>
        </p:nvSpPr>
        <p:spPr>
          <a:xfrm>
            <a:off x="1012928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7" name="PoljeZBesedilom 6">
            <a:extLst>
              <a:ext uri="{FF2B5EF4-FFF2-40B4-BE49-F238E27FC236}">
                <a16:creationId xmlns:a16="http://schemas.microsoft.com/office/drawing/2014/main" id="{8C0F7625-800B-4318-A2FD-984E6B79E3D9}"/>
              </a:ext>
            </a:extLst>
          </p:cNvPr>
          <p:cNvSpPr txBox="1"/>
          <p:nvPr/>
        </p:nvSpPr>
        <p:spPr>
          <a:xfrm>
            <a:off x="5829649" y="-83891"/>
            <a:ext cx="532701" cy="1015663"/>
          </a:xfrm>
          <a:prstGeom prst="rect">
            <a:avLst/>
          </a:prstGeom>
          <a:noFill/>
        </p:spPr>
        <p:txBody>
          <a:bodyPr wrap="square" rtlCol="0">
            <a:spAutoFit/>
          </a:bodyPr>
          <a:lstStyle/>
          <a:p>
            <a:r>
              <a:rPr lang="sl-SI" sz="6000" b="1" dirty="0">
                <a:latin typeface="Arial" panose="020B0604020202020204" pitchFamily="34" charset="0"/>
                <a:cs typeface="Arial" panose="020B0604020202020204" pitchFamily="34" charset="0"/>
              </a:rPr>
              <a:t>2</a:t>
            </a:r>
          </a:p>
        </p:txBody>
      </p:sp>
      <p:sp>
        <p:nvSpPr>
          <p:cNvPr id="10" name="PoljeZBesedilom 9">
            <a:extLst>
              <a:ext uri="{FF2B5EF4-FFF2-40B4-BE49-F238E27FC236}">
                <a16:creationId xmlns:a16="http://schemas.microsoft.com/office/drawing/2014/main" id="{914B95F1-48C0-4578-869C-B782207CFC2D}"/>
              </a:ext>
            </a:extLst>
          </p:cNvPr>
          <p:cNvSpPr txBox="1"/>
          <p:nvPr/>
        </p:nvSpPr>
        <p:spPr>
          <a:xfrm>
            <a:off x="58723" y="6611779"/>
            <a:ext cx="11793034" cy="246221"/>
          </a:xfrm>
          <a:prstGeom prst="rect">
            <a:avLst/>
          </a:prstGeom>
          <a:noFill/>
        </p:spPr>
        <p:txBody>
          <a:bodyPr wrap="square" rtlCol="0">
            <a:spAutoFit/>
          </a:bodyPr>
          <a:lstStyle/>
          <a:p>
            <a:r>
              <a:rPr lang="sl-SI" sz="1000" dirty="0"/>
              <a:t>Vir slike: https://upload.wikimedia.org/wikipedia/commons/d/db/Modern_Kitchen.jpg</a:t>
            </a:r>
          </a:p>
        </p:txBody>
      </p:sp>
      <p:pic>
        <p:nvPicPr>
          <p:cNvPr id="4098" name="Picture 2">
            <a:extLst>
              <a:ext uri="{FF2B5EF4-FFF2-40B4-BE49-F238E27FC236}">
                <a16:creationId xmlns:a16="http://schemas.microsoft.com/office/drawing/2014/main" id="{6E4FC2DB-16B0-45AB-AFFE-C165A285C6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43"/>
          <a:stretch/>
        </p:blipFill>
        <p:spPr bwMode="auto">
          <a:xfrm>
            <a:off x="2437509" y="875654"/>
            <a:ext cx="7316982" cy="510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26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avokotnik 1">
            <a:extLst>
              <a:ext uri="{FF2B5EF4-FFF2-40B4-BE49-F238E27FC236}">
                <a16:creationId xmlns:a16="http://schemas.microsoft.com/office/drawing/2014/main" id="{EC7238A0-4E85-43F5-92D5-6154614B16F7}"/>
              </a:ext>
            </a:extLst>
          </p:cNvPr>
          <p:cNvSpPr/>
          <p:nvPr/>
        </p:nvSpPr>
        <p:spPr>
          <a:xfrm>
            <a:off x="34024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4" name="Pravokotnik 3">
            <a:extLst>
              <a:ext uri="{FF2B5EF4-FFF2-40B4-BE49-F238E27FC236}">
                <a16:creationId xmlns:a16="http://schemas.microsoft.com/office/drawing/2014/main" id="{B2CC020E-84BB-4197-AD78-26D90DF3208D}"/>
              </a:ext>
            </a:extLst>
          </p:cNvPr>
          <p:cNvSpPr/>
          <p:nvPr/>
        </p:nvSpPr>
        <p:spPr>
          <a:xfrm>
            <a:off x="1012928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7" name="PoljeZBesedilom 6">
            <a:extLst>
              <a:ext uri="{FF2B5EF4-FFF2-40B4-BE49-F238E27FC236}">
                <a16:creationId xmlns:a16="http://schemas.microsoft.com/office/drawing/2014/main" id="{1A1F918A-B80A-47B2-8266-39F9DF37B59A}"/>
              </a:ext>
            </a:extLst>
          </p:cNvPr>
          <p:cNvSpPr txBox="1"/>
          <p:nvPr/>
        </p:nvSpPr>
        <p:spPr>
          <a:xfrm>
            <a:off x="5829649" y="-83891"/>
            <a:ext cx="532701" cy="1015663"/>
          </a:xfrm>
          <a:prstGeom prst="rect">
            <a:avLst/>
          </a:prstGeom>
          <a:noFill/>
        </p:spPr>
        <p:txBody>
          <a:bodyPr wrap="square" rtlCol="0">
            <a:spAutoFit/>
          </a:bodyPr>
          <a:lstStyle/>
          <a:p>
            <a:r>
              <a:rPr lang="sl-SI" sz="6000" b="1" dirty="0">
                <a:latin typeface="Arial" panose="020B0604020202020204" pitchFamily="34" charset="0"/>
                <a:cs typeface="Arial" panose="020B0604020202020204" pitchFamily="34" charset="0"/>
              </a:rPr>
              <a:t>3</a:t>
            </a:r>
          </a:p>
        </p:txBody>
      </p:sp>
      <p:sp>
        <p:nvSpPr>
          <p:cNvPr id="10" name="PoljeZBesedilom 9">
            <a:extLst>
              <a:ext uri="{FF2B5EF4-FFF2-40B4-BE49-F238E27FC236}">
                <a16:creationId xmlns:a16="http://schemas.microsoft.com/office/drawing/2014/main" id="{7493628B-0567-480F-94F6-A67497BA3E54}"/>
              </a:ext>
            </a:extLst>
          </p:cNvPr>
          <p:cNvSpPr txBox="1"/>
          <p:nvPr/>
        </p:nvSpPr>
        <p:spPr>
          <a:xfrm>
            <a:off x="58723" y="6611779"/>
            <a:ext cx="11793034" cy="246221"/>
          </a:xfrm>
          <a:prstGeom prst="rect">
            <a:avLst/>
          </a:prstGeom>
          <a:noFill/>
        </p:spPr>
        <p:txBody>
          <a:bodyPr wrap="square" rtlCol="0">
            <a:spAutoFit/>
          </a:bodyPr>
          <a:lstStyle/>
          <a:p>
            <a:r>
              <a:rPr lang="sl-SI" sz="1000" dirty="0"/>
              <a:t>Vir slike: https://media.istockphoto.com/photos/s-kitchen-picture-id120997101?k=20&amp;m=120997101&amp;s=612x612&amp;w=0&amp;h=V9KALOzZo-ZGGjJzYCrYAAccVT_JNXXPX3zvhKFzaWA=</a:t>
            </a:r>
          </a:p>
        </p:txBody>
      </p:sp>
      <p:pic>
        <p:nvPicPr>
          <p:cNvPr id="5122" name="Picture 2" descr="79,800 Old Fashioned Kitchen Stock Photos, Pictures &amp; Royalty-Free Images -  iStock">
            <a:extLst>
              <a:ext uri="{FF2B5EF4-FFF2-40B4-BE49-F238E27FC236}">
                <a16:creationId xmlns:a16="http://schemas.microsoft.com/office/drawing/2014/main" id="{3AD35D87-4852-421F-B0E1-69757DE51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731" y="966643"/>
            <a:ext cx="7562538" cy="4967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3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avokotnik 1">
            <a:extLst>
              <a:ext uri="{FF2B5EF4-FFF2-40B4-BE49-F238E27FC236}">
                <a16:creationId xmlns:a16="http://schemas.microsoft.com/office/drawing/2014/main" id="{EC7238A0-4E85-43F5-92D5-6154614B16F7}"/>
              </a:ext>
            </a:extLst>
          </p:cNvPr>
          <p:cNvSpPr/>
          <p:nvPr/>
        </p:nvSpPr>
        <p:spPr>
          <a:xfrm>
            <a:off x="34024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4" name="Pravokotnik 3">
            <a:extLst>
              <a:ext uri="{FF2B5EF4-FFF2-40B4-BE49-F238E27FC236}">
                <a16:creationId xmlns:a16="http://schemas.microsoft.com/office/drawing/2014/main" id="{B2CC020E-84BB-4197-AD78-26D90DF3208D}"/>
              </a:ext>
            </a:extLst>
          </p:cNvPr>
          <p:cNvSpPr/>
          <p:nvPr/>
        </p:nvSpPr>
        <p:spPr>
          <a:xfrm>
            <a:off x="1012928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5" name="PoljeZBesedilom 4">
            <a:extLst>
              <a:ext uri="{FF2B5EF4-FFF2-40B4-BE49-F238E27FC236}">
                <a16:creationId xmlns:a16="http://schemas.microsoft.com/office/drawing/2014/main" id="{BDB5C9DA-C5F3-4A2E-9545-63A1A2E0584B}"/>
              </a:ext>
            </a:extLst>
          </p:cNvPr>
          <p:cNvSpPr txBox="1"/>
          <p:nvPr/>
        </p:nvSpPr>
        <p:spPr>
          <a:xfrm>
            <a:off x="5829649" y="-83891"/>
            <a:ext cx="532701" cy="1015663"/>
          </a:xfrm>
          <a:prstGeom prst="rect">
            <a:avLst/>
          </a:prstGeom>
          <a:noFill/>
        </p:spPr>
        <p:txBody>
          <a:bodyPr wrap="square" rtlCol="0">
            <a:spAutoFit/>
          </a:bodyPr>
          <a:lstStyle/>
          <a:p>
            <a:r>
              <a:rPr lang="sl-SI" sz="6000" b="1" dirty="0">
                <a:latin typeface="Arial" panose="020B0604020202020204" pitchFamily="34" charset="0"/>
                <a:cs typeface="Arial" panose="020B0604020202020204" pitchFamily="34" charset="0"/>
              </a:rPr>
              <a:t>4</a:t>
            </a:r>
          </a:p>
        </p:txBody>
      </p:sp>
      <p:sp>
        <p:nvSpPr>
          <p:cNvPr id="10" name="PoljeZBesedilom 9">
            <a:extLst>
              <a:ext uri="{FF2B5EF4-FFF2-40B4-BE49-F238E27FC236}">
                <a16:creationId xmlns:a16="http://schemas.microsoft.com/office/drawing/2014/main" id="{88D85CA9-D6F8-45A4-8FBB-83B96338C79B}"/>
              </a:ext>
            </a:extLst>
          </p:cNvPr>
          <p:cNvSpPr txBox="1"/>
          <p:nvPr/>
        </p:nvSpPr>
        <p:spPr>
          <a:xfrm>
            <a:off x="58723" y="6293592"/>
            <a:ext cx="11793034" cy="707886"/>
          </a:xfrm>
          <a:prstGeom prst="rect">
            <a:avLst/>
          </a:prstGeom>
          <a:noFill/>
        </p:spPr>
        <p:txBody>
          <a:bodyPr wrap="square" rtlCol="0">
            <a:spAutoFit/>
          </a:bodyPr>
          <a:lstStyle/>
          <a:p>
            <a:r>
              <a:rPr lang="sl-SI" sz="1000" dirty="0"/>
              <a:t>Vir slike: https://www.cgarchitect.com/rails/active_storage/representations/proxy/eyJfcmFpbHMiOnsibWVzc2FnZSI6IkJBaHBBcFo5IiwiZXhwIjpudWxsLCJwdXIiOiJibG9iX2lkIn19--8b4470b21f821e9a0e22b97f8b2cf0a85a49fe93/eyJfcmFpbHMiOnsibWVzc2FnZSI6IkJBaDdCem9VY21WemFYcGxYM1J2WDJ4cGJXbDBXd2RwQWxZRk1Eb0tjMkYyWlhKN0Jqb01jWFZoYkdsMGVXbGsiLCJleHAiOm51bGwsInB1ciI6InZhcmlhdGlvbiJ9fQ==--a140f81341e053a34b77dbf5e04e777cacb11aff/a6122364.jpg</a:t>
            </a:r>
          </a:p>
          <a:p>
            <a:endParaRPr lang="sl-SI" sz="1000" dirty="0"/>
          </a:p>
        </p:txBody>
      </p:sp>
      <p:pic>
        <p:nvPicPr>
          <p:cNvPr id="11" name="Picture 10" descr="Old Kitchen | Mohamed Abuyhia - CGarchitect - Architectural Visualization -  Exposure, Inspiration &amp; Jobs">
            <a:extLst>
              <a:ext uri="{FF2B5EF4-FFF2-40B4-BE49-F238E27FC236}">
                <a16:creationId xmlns:a16="http://schemas.microsoft.com/office/drawing/2014/main" id="{CE4C611B-F30C-4C20-93C4-434389A71B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3" r="2797"/>
          <a:stretch/>
        </p:blipFill>
        <p:spPr bwMode="auto">
          <a:xfrm>
            <a:off x="2280738" y="1177689"/>
            <a:ext cx="7630523" cy="4502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267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avokotnik 1">
            <a:extLst>
              <a:ext uri="{FF2B5EF4-FFF2-40B4-BE49-F238E27FC236}">
                <a16:creationId xmlns:a16="http://schemas.microsoft.com/office/drawing/2014/main" id="{EC7238A0-4E85-43F5-92D5-6154614B16F7}"/>
              </a:ext>
            </a:extLst>
          </p:cNvPr>
          <p:cNvSpPr/>
          <p:nvPr/>
        </p:nvSpPr>
        <p:spPr>
          <a:xfrm>
            <a:off x="34024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4" name="Pravokotnik 3">
            <a:extLst>
              <a:ext uri="{FF2B5EF4-FFF2-40B4-BE49-F238E27FC236}">
                <a16:creationId xmlns:a16="http://schemas.microsoft.com/office/drawing/2014/main" id="{B2CC020E-84BB-4197-AD78-26D90DF3208D}"/>
              </a:ext>
            </a:extLst>
          </p:cNvPr>
          <p:cNvSpPr/>
          <p:nvPr/>
        </p:nvSpPr>
        <p:spPr>
          <a:xfrm>
            <a:off x="1012928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dirty="0"/>
          </a:p>
        </p:txBody>
      </p:sp>
      <p:sp>
        <p:nvSpPr>
          <p:cNvPr id="5" name="PoljeZBesedilom 4">
            <a:extLst>
              <a:ext uri="{FF2B5EF4-FFF2-40B4-BE49-F238E27FC236}">
                <a16:creationId xmlns:a16="http://schemas.microsoft.com/office/drawing/2014/main" id="{DDE4658F-DC2A-4E02-85DF-8A5819ED4C94}"/>
              </a:ext>
            </a:extLst>
          </p:cNvPr>
          <p:cNvSpPr txBox="1"/>
          <p:nvPr/>
        </p:nvSpPr>
        <p:spPr>
          <a:xfrm>
            <a:off x="5829649" y="-83891"/>
            <a:ext cx="532701" cy="1015663"/>
          </a:xfrm>
          <a:prstGeom prst="rect">
            <a:avLst/>
          </a:prstGeom>
          <a:noFill/>
        </p:spPr>
        <p:txBody>
          <a:bodyPr wrap="square" rtlCol="0">
            <a:spAutoFit/>
          </a:bodyPr>
          <a:lstStyle/>
          <a:p>
            <a:r>
              <a:rPr lang="sl-SI" sz="6000" b="1" dirty="0">
                <a:latin typeface="Arial" panose="020B0604020202020204" pitchFamily="34" charset="0"/>
                <a:cs typeface="Arial" panose="020B0604020202020204" pitchFamily="34" charset="0"/>
              </a:rPr>
              <a:t>5</a:t>
            </a:r>
          </a:p>
        </p:txBody>
      </p:sp>
      <p:sp>
        <p:nvSpPr>
          <p:cNvPr id="10" name="PoljeZBesedilom 9">
            <a:extLst>
              <a:ext uri="{FF2B5EF4-FFF2-40B4-BE49-F238E27FC236}">
                <a16:creationId xmlns:a16="http://schemas.microsoft.com/office/drawing/2014/main" id="{21427B1E-E717-46E0-9B3A-C113CB7D1E21}"/>
              </a:ext>
            </a:extLst>
          </p:cNvPr>
          <p:cNvSpPr txBox="1"/>
          <p:nvPr/>
        </p:nvSpPr>
        <p:spPr>
          <a:xfrm>
            <a:off x="58723" y="6576969"/>
            <a:ext cx="11793034" cy="246221"/>
          </a:xfrm>
          <a:prstGeom prst="rect">
            <a:avLst/>
          </a:prstGeom>
          <a:noFill/>
        </p:spPr>
        <p:txBody>
          <a:bodyPr wrap="square" rtlCol="0">
            <a:spAutoFit/>
          </a:bodyPr>
          <a:lstStyle/>
          <a:p>
            <a:r>
              <a:rPr lang="sl-SI" sz="1000" dirty="0"/>
              <a:t>Vir slike: https://st.hzcdn.com/simgs/pictures/kitchens/susan-and-miguel-s-kitchen-april-case-underwood-img~5bd1bc2a0c548c45_4-6895-1-9edfaa2.jpg</a:t>
            </a:r>
          </a:p>
        </p:txBody>
      </p:sp>
      <p:pic>
        <p:nvPicPr>
          <p:cNvPr id="8194" name="Picture 2" descr="Susan &amp; Miguel's kitchen - Country - Kitchen - DC Metro - by April Case  Underwood | Houzz UK">
            <a:extLst>
              <a:ext uri="{FF2B5EF4-FFF2-40B4-BE49-F238E27FC236}">
                <a16:creationId xmlns:a16="http://schemas.microsoft.com/office/drawing/2014/main" id="{49F6EB9F-7915-4AFE-867E-EEF676886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790" y="955398"/>
            <a:ext cx="7432419" cy="494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18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avokotnik 1">
            <a:extLst>
              <a:ext uri="{FF2B5EF4-FFF2-40B4-BE49-F238E27FC236}">
                <a16:creationId xmlns:a16="http://schemas.microsoft.com/office/drawing/2014/main" id="{EC7238A0-4E85-43F5-92D5-6154614B16F7}"/>
              </a:ext>
            </a:extLst>
          </p:cNvPr>
          <p:cNvSpPr/>
          <p:nvPr/>
        </p:nvSpPr>
        <p:spPr>
          <a:xfrm>
            <a:off x="34024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dirty="0"/>
          </a:p>
        </p:txBody>
      </p:sp>
      <p:sp>
        <p:nvSpPr>
          <p:cNvPr id="4" name="Pravokotnik 3">
            <a:extLst>
              <a:ext uri="{FF2B5EF4-FFF2-40B4-BE49-F238E27FC236}">
                <a16:creationId xmlns:a16="http://schemas.microsoft.com/office/drawing/2014/main" id="{B2CC020E-84BB-4197-AD78-26D90DF3208D}"/>
              </a:ext>
            </a:extLst>
          </p:cNvPr>
          <p:cNvSpPr/>
          <p:nvPr/>
        </p:nvSpPr>
        <p:spPr>
          <a:xfrm>
            <a:off x="10129283" y="2844209"/>
            <a:ext cx="1722474" cy="116958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5" name="PoljeZBesedilom 4">
            <a:extLst>
              <a:ext uri="{FF2B5EF4-FFF2-40B4-BE49-F238E27FC236}">
                <a16:creationId xmlns:a16="http://schemas.microsoft.com/office/drawing/2014/main" id="{552646A4-EA75-4299-93CB-F3B59943711C}"/>
              </a:ext>
            </a:extLst>
          </p:cNvPr>
          <p:cNvSpPr txBox="1"/>
          <p:nvPr/>
        </p:nvSpPr>
        <p:spPr>
          <a:xfrm>
            <a:off x="5829649" y="-83891"/>
            <a:ext cx="532701" cy="1015663"/>
          </a:xfrm>
          <a:prstGeom prst="rect">
            <a:avLst/>
          </a:prstGeom>
          <a:noFill/>
        </p:spPr>
        <p:txBody>
          <a:bodyPr wrap="square" rtlCol="0">
            <a:spAutoFit/>
          </a:bodyPr>
          <a:lstStyle/>
          <a:p>
            <a:r>
              <a:rPr lang="sl-SI" sz="6000" b="1" dirty="0">
                <a:latin typeface="Arial" panose="020B0604020202020204" pitchFamily="34" charset="0"/>
                <a:cs typeface="Arial" panose="020B0604020202020204" pitchFamily="34" charset="0"/>
              </a:rPr>
              <a:t>6</a:t>
            </a:r>
          </a:p>
        </p:txBody>
      </p:sp>
      <p:sp>
        <p:nvSpPr>
          <p:cNvPr id="10" name="PoljeZBesedilom 9">
            <a:extLst>
              <a:ext uri="{FF2B5EF4-FFF2-40B4-BE49-F238E27FC236}">
                <a16:creationId xmlns:a16="http://schemas.microsoft.com/office/drawing/2014/main" id="{43B1216B-E3E4-4F80-83CF-4749F12AF2EF}"/>
              </a:ext>
            </a:extLst>
          </p:cNvPr>
          <p:cNvSpPr txBox="1"/>
          <p:nvPr/>
        </p:nvSpPr>
        <p:spPr>
          <a:xfrm>
            <a:off x="58723" y="6387892"/>
            <a:ext cx="11793034" cy="553998"/>
          </a:xfrm>
          <a:prstGeom prst="rect">
            <a:avLst/>
          </a:prstGeom>
          <a:noFill/>
        </p:spPr>
        <p:txBody>
          <a:bodyPr wrap="square" rtlCol="0">
            <a:spAutoFit/>
          </a:bodyPr>
          <a:lstStyle/>
          <a:p>
            <a:r>
              <a:rPr lang="sl-SI" sz="1000" dirty="0"/>
              <a:t>Vir slike: https://www.google.com/url?sa=i&amp;url=https%3A%2F%2Fthomaskinkade.com%2Fshop%2Flimited-edition-art%2Fcottages%2Fliberty-lane-cottage-limited-edition-art%2F&amp;psig=AOvVaw3K0HHJRxWWNm8GN4bvT8xs&amp;ust=1645885053149000&amp;source=images&amp;cd=vfe&amp;ved=0CAgQjRxqFwoTCPig7-OFm_YCFQAAAAAdAAAAABAD</a:t>
            </a:r>
          </a:p>
          <a:p>
            <a:endParaRPr lang="sl-SI" sz="1000" dirty="0"/>
          </a:p>
        </p:txBody>
      </p:sp>
      <p:pic>
        <p:nvPicPr>
          <p:cNvPr id="6146" name="Picture 2" descr="HD wallpaper: kitchen, old, abandoned, HDR, indoors, domestic kitchen, no  people | Wallpaper Flare">
            <a:extLst>
              <a:ext uri="{FF2B5EF4-FFF2-40B4-BE49-F238E27FC236}">
                <a16:creationId xmlns:a16="http://schemas.microsoft.com/office/drawing/2014/main" id="{71E8BD64-427A-44E7-97FD-1B2D92103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889" y="973455"/>
            <a:ext cx="7402221" cy="49110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D wallpaper: kitchen, old, abandoned, HDR, indoors, domestic kitchen, no  people | Wallpaper Flare">
            <a:extLst>
              <a:ext uri="{FF2B5EF4-FFF2-40B4-BE49-F238E27FC236}">
                <a16:creationId xmlns:a16="http://schemas.microsoft.com/office/drawing/2014/main" id="{BFA4E0B7-A67B-42CB-8533-4BF7B98A5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1128713"/>
            <a:ext cx="693420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197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AutoShape 4" descr="Modular Kitchen Design | Kitchen Interior with Cost - Livspace">
            <a:extLst>
              <a:ext uri="{FF2B5EF4-FFF2-40B4-BE49-F238E27FC236}">
                <a16:creationId xmlns:a16="http://schemas.microsoft.com/office/drawing/2014/main" id="{32E3C711-753E-4281-8293-2F46B0FDB62E}"/>
              </a:ext>
            </a:extLst>
          </p:cNvPr>
          <p:cNvSpPr>
            <a:spLocks noChangeAspect="1" noChangeArrowheads="1"/>
          </p:cNvSpPr>
          <p:nvPr/>
        </p:nvSpPr>
        <p:spPr bwMode="auto">
          <a:xfrm>
            <a:off x="5943599" y="3276599"/>
            <a:ext cx="2533973" cy="25339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sl-SI"/>
          </a:p>
        </p:txBody>
      </p:sp>
      <p:pic>
        <p:nvPicPr>
          <p:cNvPr id="2054" name="Picture 6" descr="20+ L-shaped Kitchens That are Best for Indian Homes">
            <a:extLst>
              <a:ext uri="{FF2B5EF4-FFF2-40B4-BE49-F238E27FC236}">
                <a16:creationId xmlns:a16="http://schemas.microsoft.com/office/drawing/2014/main" id="{4A787BE1-AAFD-4733-9E8D-AB70F2B6FF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32"/>
          <a:stretch/>
        </p:blipFill>
        <p:spPr bwMode="auto">
          <a:xfrm>
            <a:off x="191758" y="156431"/>
            <a:ext cx="4091842" cy="24139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5D462F3-396C-4FD0-B5AF-6899FFC3838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481351" y="144554"/>
            <a:ext cx="3492285" cy="26192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79,800 Old Fashioned Kitchen Stock Photos, Pictures &amp; Royalty-Free Images -  iStock">
            <a:extLst>
              <a:ext uri="{FF2B5EF4-FFF2-40B4-BE49-F238E27FC236}">
                <a16:creationId xmlns:a16="http://schemas.microsoft.com/office/drawing/2014/main" id="{DE570B35-E340-4DCB-92F1-6EC0538948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1593" y="201736"/>
            <a:ext cx="3900407" cy="25620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Old Kitchen | Mohamed Abuyhia - CGarchitect - Architectural Visualization -  Exposure, Inspiration &amp; Jobs">
            <a:extLst>
              <a:ext uri="{FF2B5EF4-FFF2-40B4-BE49-F238E27FC236}">
                <a16:creationId xmlns:a16="http://schemas.microsoft.com/office/drawing/2014/main" id="{B703A8F7-D3D0-4611-B0F0-26A9D83880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71" r="5843"/>
          <a:stretch/>
        </p:blipFill>
        <p:spPr bwMode="auto">
          <a:xfrm>
            <a:off x="191758" y="3429000"/>
            <a:ext cx="4059293" cy="255076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D wallpaper: kitchen, old, abandoned, HDR, indoors, domestic kitchen, no  people | Wallpaper Flare">
            <a:extLst>
              <a:ext uri="{FF2B5EF4-FFF2-40B4-BE49-F238E27FC236}">
                <a16:creationId xmlns:a16="http://schemas.microsoft.com/office/drawing/2014/main" id="{C431CBD4-3418-4708-A3E3-DDF7E19E1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1593" y="3445791"/>
            <a:ext cx="3819322" cy="25339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usan &amp; Miguel's kitchen - Country - Kitchen - DC Metro - by April Case  Underwood | Houzz UK">
            <a:extLst>
              <a:ext uri="{FF2B5EF4-FFF2-40B4-BE49-F238E27FC236}">
                <a16:creationId xmlns:a16="http://schemas.microsoft.com/office/drawing/2014/main" id="{4A6C1512-F8A2-4778-BA66-6A88890832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4039" y="3429000"/>
            <a:ext cx="3806907" cy="2533973"/>
          </a:xfrm>
          <a:prstGeom prst="rect">
            <a:avLst/>
          </a:prstGeom>
          <a:noFill/>
          <a:extLst>
            <a:ext uri="{909E8E84-426E-40DD-AFC4-6F175D3DCCD1}">
              <a14:hiddenFill xmlns:a14="http://schemas.microsoft.com/office/drawing/2010/main">
                <a:solidFill>
                  <a:srgbClr val="FFFFFF"/>
                </a:solidFill>
              </a14:hiddenFill>
            </a:ext>
          </a:extLst>
        </p:spPr>
      </p:pic>
      <p:sp>
        <p:nvSpPr>
          <p:cNvPr id="2" name="PoljeZBesedilom 1">
            <a:extLst>
              <a:ext uri="{FF2B5EF4-FFF2-40B4-BE49-F238E27FC236}">
                <a16:creationId xmlns:a16="http://schemas.microsoft.com/office/drawing/2014/main" id="{287CD2ED-9BF0-4A02-90AB-4BA7DFE7B1F3}"/>
              </a:ext>
            </a:extLst>
          </p:cNvPr>
          <p:cNvSpPr txBox="1"/>
          <p:nvPr/>
        </p:nvSpPr>
        <p:spPr>
          <a:xfrm>
            <a:off x="71141" y="2587179"/>
            <a:ext cx="10130113" cy="461665"/>
          </a:xfrm>
          <a:prstGeom prst="rect">
            <a:avLst/>
          </a:prstGeom>
          <a:noFill/>
        </p:spPr>
        <p:txBody>
          <a:bodyPr wrap="square" rtlCol="0">
            <a:spAutoFit/>
          </a:bodyPr>
          <a:lstStyle/>
          <a:p>
            <a:r>
              <a:rPr lang="sl-SI" sz="2400" b="1" dirty="0">
                <a:latin typeface="Arial" panose="020B0604020202020204" pitchFamily="34" charset="0"/>
                <a:cs typeface="Arial" panose="020B0604020202020204" pitchFamily="34" charset="0"/>
              </a:rPr>
              <a:t>1								     2</a:t>
            </a:r>
          </a:p>
        </p:txBody>
      </p:sp>
      <p:sp>
        <p:nvSpPr>
          <p:cNvPr id="4" name="PoljeZBesedilom 3">
            <a:extLst>
              <a:ext uri="{FF2B5EF4-FFF2-40B4-BE49-F238E27FC236}">
                <a16:creationId xmlns:a16="http://schemas.microsoft.com/office/drawing/2014/main" id="{BA1CDEFB-9FEC-45BB-BB02-2A16E47985A6}"/>
              </a:ext>
            </a:extLst>
          </p:cNvPr>
          <p:cNvSpPr txBox="1"/>
          <p:nvPr/>
        </p:nvSpPr>
        <p:spPr>
          <a:xfrm>
            <a:off x="8021346" y="2663698"/>
            <a:ext cx="354584" cy="461665"/>
          </a:xfrm>
          <a:prstGeom prst="rect">
            <a:avLst/>
          </a:prstGeom>
          <a:noFill/>
        </p:spPr>
        <p:txBody>
          <a:bodyPr wrap="none" rtlCol="0">
            <a:spAutoFit/>
          </a:bodyPr>
          <a:lstStyle/>
          <a:p>
            <a:r>
              <a:rPr lang="sl-SI" sz="2400" b="1" dirty="0"/>
              <a:t>3</a:t>
            </a:r>
          </a:p>
        </p:txBody>
      </p:sp>
      <p:sp>
        <p:nvSpPr>
          <p:cNvPr id="5" name="PoljeZBesedilom 4">
            <a:extLst>
              <a:ext uri="{FF2B5EF4-FFF2-40B4-BE49-F238E27FC236}">
                <a16:creationId xmlns:a16="http://schemas.microsoft.com/office/drawing/2014/main" id="{D326F0A6-C697-4379-8713-B27D5A7D221E}"/>
              </a:ext>
            </a:extLst>
          </p:cNvPr>
          <p:cNvSpPr txBox="1"/>
          <p:nvPr/>
        </p:nvSpPr>
        <p:spPr>
          <a:xfrm>
            <a:off x="1990746" y="3043854"/>
            <a:ext cx="9649666" cy="461665"/>
          </a:xfrm>
          <a:prstGeom prst="rect">
            <a:avLst/>
          </a:prstGeom>
          <a:noFill/>
        </p:spPr>
        <p:txBody>
          <a:bodyPr wrap="square" rtlCol="0">
            <a:spAutoFit/>
          </a:bodyPr>
          <a:lstStyle/>
          <a:p>
            <a:r>
              <a:rPr lang="sl-SI" sz="2400" b="1" dirty="0"/>
              <a:t>4									5									6</a:t>
            </a:r>
          </a:p>
        </p:txBody>
      </p:sp>
    </p:spTree>
    <p:extLst>
      <p:ext uri="{BB962C8B-B14F-4D97-AF65-F5344CB8AC3E}">
        <p14:creationId xmlns:p14="http://schemas.microsoft.com/office/powerpoint/2010/main" val="536048283"/>
      </p:ext>
    </p:extLst>
  </p:cSld>
  <p:clrMapOvr>
    <a:masterClrMapping/>
  </p:clrMapOvr>
</p:sld>
</file>

<file path=ppt/theme/theme1.xml><?xml version="1.0" encoding="utf-8"?>
<a:theme xmlns:a="http://schemas.openxmlformats.org/drawingml/2006/main" name="Galerija">
  <a:themeElements>
    <a:clrScheme name="Galerij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ij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j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ova tema">
  <a:themeElements>
    <a:clrScheme name="Pisarn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isar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isar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474</TotalTime>
  <Words>1552</Words>
  <Application>Microsoft Office PowerPoint</Application>
  <PresentationFormat>Širokozaslonsko</PresentationFormat>
  <Paragraphs>151</Paragraphs>
  <Slides>22</Slides>
  <Notes>12</Notes>
  <HiddenSlides>0</HiddenSlides>
  <MMClips>0</MMClips>
  <ScaleCrop>false</ScaleCrop>
  <HeadingPairs>
    <vt:vector size="6" baseType="variant">
      <vt:variant>
        <vt:lpstr>Uporabljene pisave</vt:lpstr>
      </vt:variant>
      <vt:variant>
        <vt:i4>6</vt:i4>
      </vt:variant>
      <vt:variant>
        <vt:lpstr>Tema</vt:lpstr>
      </vt:variant>
      <vt:variant>
        <vt:i4>1</vt:i4>
      </vt:variant>
      <vt:variant>
        <vt:lpstr>Naslovi diapozitivov</vt:lpstr>
      </vt:variant>
      <vt:variant>
        <vt:i4>22</vt:i4>
      </vt:variant>
    </vt:vector>
  </HeadingPairs>
  <TitlesOfParts>
    <vt:vector size="29" baseType="lpstr">
      <vt:lpstr>Arial</vt:lpstr>
      <vt:lpstr>Bahnschrift SemiBold</vt:lpstr>
      <vt:lpstr>Calibri</vt:lpstr>
      <vt:lpstr>Cambria Math</vt:lpstr>
      <vt:lpstr>Forte</vt:lpstr>
      <vt:lpstr>Gill Sans MT</vt:lpstr>
      <vt:lpstr>Galerija</vt:lpstr>
      <vt:lpstr>NAKUP STANOVANJA </vt:lpstr>
      <vt:lpstr>PowerPointova predstavitev</vt:lpstr>
      <vt:lpstr>PowerPointova predstavitev</vt:lpstr>
      <vt:lpstr>PowerPointova predstavitev</vt:lpstr>
      <vt:lpstr>PowerPointova predstavitev</vt:lpstr>
      <vt:lpstr>PowerPointova predstavitev</vt:lpstr>
      <vt:lpstr>PowerPointova predstavitev</vt:lpstr>
      <vt:lpstr>PowerPointova predstavitev</vt:lpstr>
      <vt:lpstr>PowerPointova predstavitev</vt:lpstr>
      <vt:lpstr>Predstavitev problema – pravila</vt:lpstr>
      <vt:lpstr>RAZLIČICE</vt:lpstr>
      <vt:lpstr>MATEMATIČNA FORMULACIJA</vt:lpstr>
      <vt:lpstr>NAČINI REŠEVANJA</vt:lpstr>
      <vt:lpstr>REŠEVANJE Z VZORCEM</vt:lpstr>
      <vt:lpstr>REŠEVANJE Z VZORCEM ZA N ∈ {1, 2, 3, 4}</vt:lpstr>
      <vt:lpstr>REŠEVANJE Z VZORCEM ZA N ∈ {1, …, 10}</vt:lpstr>
      <vt:lpstr>Reševanje s splošnim N in vzorcem velikosti K</vt:lpstr>
      <vt:lpstr>PowerPointova predstavitev</vt:lpstr>
      <vt:lpstr>PowerPointova predstavitev</vt:lpstr>
      <vt:lpstr>PowerPointova predstavitev</vt:lpstr>
      <vt:lpstr>PowerPointova predstavitev</vt:lpstr>
      <vt:lpstr>PowerPointova predstavitev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PowerPointova predstavitev</dc:title>
  <dc:creator>Krečič</dc:creator>
  <cp:lastModifiedBy>Krečič</cp:lastModifiedBy>
  <cp:revision>25</cp:revision>
  <dcterms:created xsi:type="dcterms:W3CDTF">2022-02-25T09:18:41Z</dcterms:created>
  <dcterms:modified xsi:type="dcterms:W3CDTF">2022-04-16T13:21:51Z</dcterms:modified>
</cp:coreProperties>
</file>